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d9677a5bcc4900" /><Relationship Type="http://schemas.openxmlformats.org/officeDocument/2006/relationships/extended-properties" Target="/docProps/app.xml" Id="R0bafeab3e1234093" /><Relationship Type="http://schemas.openxmlformats.org/officeDocument/2006/relationships/officeDocument" Target="/ppt/presentation.xml" Id="Rc931ab37708548bf" /></Relationships>
</file>

<file path=ppt/presentation.xml><?xml version="1.0" encoding="utf-8"?>
<p:presentation xmlns:p="http://schemas.openxmlformats.org/presentationml/2006/main">
  <p:sldMasterIdLst>
    <p:sldMasterId xmlns:r="http://schemas.openxmlformats.org/officeDocument/2006/relationships" id="2147483648" r:id="Rbb22d21971c84305"/>
  </p:sldMasterIdLst>
  <p:notesMasterIdLst>
    <p:notesMasterId xmlns:r="http://schemas.openxmlformats.org/officeDocument/2006/relationships" r:id="R99b27f5f410941c3"/>
  </p:notesMasterIdLst>
  <p:sldIdLst>
    <p:sldId xmlns:r="http://schemas.openxmlformats.org/officeDocument/2006/relationships" id="256" r:id="R52adb66066df4599"/>
    <p:sldId xmlns:r="http://schemas.openxmlformats.org/officeDocument/2006/relationships" id="257" r:id="Rcc76f3ec3cdc4598"/>
    <p:sldId xmlns:r="http://schemas.openxmlformats.org/officeDocument/2006/relationships" id="258" r:id="R75216605af4543a7"/>
    <p:sldId xmlns:r="http://schemas.openxmlformats.org/officeDocument/2006/relationships" id="259" r:id="R5984c5b2503b4b9f"/>
    <p:sldId xmlns:r="http://schemas.openxmlformats.org/officeDocument/2006/relationships" id="260" r:id="Rc5ef64e7d4674389"/>
    <p:sldId xmlns:r="http://schemas.openxmlformats.org/officeDocument/2006/relationships" id="261" r:id="R28f07fa804c5450b"/>
    <p:sldId xmlns:r="http://schemas.openxmlformats.org/officeDocument/2006/relationships" id="262" r:id="Rb96e1464482b4ef3"/>
    <p:sldId xmlns:r="http://schemas.openxmlformats.org/officeDocument/2006/relationships" id="263" r:id="R2e79bc7436cf492b"/>
    <p:sldId xmlns:r="http://schemas.openxmlformats.org/officeDocument/2006/relationships" id="264" r:id="R29f9b9eb600b4f87"/>
    <p:sldId xmlns:r="http://schemas.openxmlformats.org/officeDocument/2006/relationships" id="265" r:id="R8eb496e0d83e443e"/>
    <p:sldId xmlns:r="http://schemas.openxmlformats.org/officeDocument/2006/relationships" id="266" r:id="Rd65d7972f9e64125"/>
    <p:sldId xmlns:r="http://schemas.openxmlformats.org/officeDocument/2006/relationships" id="267" r:id="Rcad190cb44b346d6"/>
    <p:sldId xmlns:r="http://schemas.openxmlformats.org/officeDocument/2006/relationships" id="268" r:id="R1f9103b96b974c7b"/>
    <p:sldId xmlns:r="http://schemas.openxmlformats.org/officeDocument/2006/relationships" id="269" r:id="Rdf551bf05670488f"/>
    <p:sldId xmlns:r="http://schemas.openxmlformats.org/officeDocument/2006/relationships" id="270" r:id="R41af04f19141445a"/>
    <p:sldId xmlns:r="http://schemas.openxmlformats.org/officeDocument/2006/relationships" id="271" r:id="R1ffdfce7925d4dd0"/>
    <p:sldId xmlns:r="http://schemas.openxmlformats.org/officeDocument/2006/relationships" id="272" r:id="R243b31090264486b"/>
    <p:sldId xmlns:r="http://schemas.openxmlformats.org/officeDocument/2006/relationships" id="273" r:id="R01ddc50835db4228"/>
    <p:sldId xmlns:r="http://schemas.openxmlformats.org/officeDocument/2006/relationships" id="274" r:id="R6a2320216f6c4418"/>
    <p:sldId xmlns:r="http://schemas.openxmlformats.org/officeDocument/2006/relationships" id="275" r:id="Ra87b79d4a20f400f"/>
    <p:sldId xmlns:r="http://schemas.openxmlformats.org/officeDocument/2006/relationships" id="276" r:id="Re237fcdaff844c07"/>
    <p:sldId xmlns:r="http://schemas.openxmlformats.org/officeDocument/2006/relationships" id="277" r:id="Rd07d004d3dcc4663"/>
    <p:sldId xmlns:r="http://schemas.openxmlformats.org/officeDocument/2006/relationships" id="278" r:id="R33ded3ee43fc44bb"/>
    <p:sldId xmlns:r="http://schemas.openxmlformats.org/officeDocument/2006/relationships" id="279" r:id="R04ee14a8136f4e0f"/>
    <p:sldId xmlns:r="http://schemas.openxmlformats.org/officeDocument/2006/relationships" id="280" r:id="Rac1cf04e0d7043b1"/>
    <p:sldId xmlns:r="http://schemas.openxmlformats.org/officeDocument/2006/relationships" id="281" r:id="R2ecfbfb584ff4e6e"/>
    <p:sldId xmlns:r="http://schemas.openxmlformats.org/officeDocument/2006/relationships" id="282" r:id="R9776b6fd7c284db9"/>
    <p:sldId xmlns:r="http://schemas.openxmlformats.org/officeDocument/2006/relationships" id="283" r:id="Rc39da4bd68e14012"/>
    <p:sldId xmlns:r="http://schemas.openxmlformats.org/officeDocument/2006/relationships" id="284" r:id="R6b7d604b64f04a94"/>
    <p:sldId xmlns:r="http://schemas.openxmlformats.org/officeDocument/2006/relationships" id="285" r:id="Rcc942238d5aa4ecf"/>
    <p:sldId xmlns:r="http://schemas.openxmlformats.org/officeDocument/2006/relationships" id="286" r:id="R217c4e90c0994e96"/>
    <p:sldId xmlns:r="http://schemas.openxmlformats.org/officeDocument/2006/relationships" id="287" r:id="Rfb3f5f785b694c93"/>
    <p:sldId xmlns:r="http://schemas.openxmlformats.org/officeDocument/2006/relationships" id="288" r:id="Rcd62778b09d44ca1"/>
    <p:sldId xmlns:r="http://schemas.openxmlformats.org/officeDocument/2006/relationships" id="289" r:id="R33077f3c30f9477d"/>
    <p:sldId xmlns:r="http://schemas.openxmlformats.org/officeDocument/2006/relationships" id="290" r:id="R958a9925dbfd4edc"/>
    <p:sldId xmlns:r="http://schemas.openxmlformats.org/officeDocument/2006/relationships" id="291" r:id="Re3832b59dfc64822"/>
    <p:sldId xmlns:r="http://schemas.openxmlformats.org/officeDocument/2006/relationships" id="292" r:id="Ra8bb1386395142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e72a5127a5fb43a5" /><Relationship Type="http://schemas.openxmlformats.org/officeDocument/2006/relationships/slideMaster" Target="/ppt/slideMasters/slideMaster1.xml" Id="Rbb22d21971c84305" /><Relationship Type="http://schemas.openxmlformats.org/officeDocument/2006/relationships/notesMaster" Target="/ppt/notesMasters/notesMaster1.xml" Id="R99b27f5f410941c3" /><Relationship Type="http://schemas.openxmlformats.org/officeDocument/2006/relationships/presProps" Target="/ppt/presProps.xml" Id="R65e827c35f1b4d22" /><Relationship Type="http://schemas.openxmlformats.org/officeDocument/2006/relationships/viewProps" Target="/ppt/viewProps.xml" Id="R7d7fdb5749404176" /><Relationship Type="http://schemas.openxmlformats.org/officeDocument/2006/relationships/tableStyles" Target="/ppt/tableStyles.xml" Id="R9308696cacac4c92" /><Relationship Type="http://schemas.openxmlformats.org/officeDocument/2006/relationships/slide" Target="/ppt/slides/slide1.xml" Id="R52adb66066df4599" /><Relationship Type="http://schemas.openxmlformats.org/officeDocument/2006/relationships/slide" Target="/ppt/slides/slide2.xml" Id="Rcc76f3ec3cdc4598" /><Relationship Type="http://schemas.openxmlformats.org/officeDocument/2006/relationships/slide" Target="/ppt/slides/slide3.xml" Id="R75216605af4543a7" /><Relationship Type="http://schemas.openxmlformats.org/officeDocument/2006/relationships/slide" Target="/ppt/slides/slide4.xml" Id="R5984c5b2503b4b9f" /><Relationship Type="http://schemas.openxmlformats.org/officeDocument/2006/relationships/slide" Target="/ppt/slides/slide5.xml" Id="Rc5ef64e7d4674389" /><Relationship Type="http://schemas.openxmlformats.org/officeDocument/2006/relationships/slide" Target="/ppt/slides/slide6.xml" Id="R28f07fa804c5450b" /><Relationship Type="http://schemas.openxmlformats.org/officeDocument/2006/relationships/slide" Target="/ppt/slides/slide7.xml" Id="Rb96e1464482b4ef3" /><Relationship Type="http://schemas.openxmlformats.org/officeDocument/2006/relationships/slide" Target="/ppt/slides/slide8.xml" Id="R2e79bc7436cf492b" /><Relationship Type="http://schemas.openxmlformats.org/officeDocument/2006/relationships/slide" Target="/ppt/slides/slide9.xml" Id="R29f9b9eb600b4f87" /><Relationship Type="http://schemas.openxmlformats.org/officeDocument/2006/relationships/slide" Target="/ppt/slides/slide10.xml" Id="R8eb496e0d83e443e" /><Relationship Type="http://schemas.openxmlformats.org/officeDocument/2006/relationships/slide" Target="/ppt/slides/slide11.xml" Id="Rd65d7972f9e64125" /><Relationship Type="http://schemas.openxmlformats.org/officeDocument/2006/relationships/slide" Target="/ppt/slides/slide12.xml" Id="Rcad190cb44b346d6" /><Relationship Type="http://schemas.openxmlformats.org/officeDocument/2006/relationships/slide" Target="/ppt/slides/slide13.xml" Id="R1f9103b96b974c7b" /><Relationship Type="http://schemas.openxmlformats.org/officeDocument/2006/relationships/slide" Target="/ppt/slides/slide14.xml" Id="Rdf551bf05670488f" /><Relationship Type="http://schemas.openxmlformats.org/officeDocument/2006/relationships/slide" Target="/ppt/slides/slide15.xml" Id="R41af04f19141445a" /><Relationship Type="http://schemas.openxmlformats.org/officeDocument/2006/relationships/slide" Target="/ppt/slides/slide16.xml" Id="R1ffdfce7925d4dd0" /><Relationship Type="http://schemas.openxmlformats.org/officeDocument/2006/relationships/slide" Target="/ppt/slides/slide17.xml" Id="R243b31090264486b" /><Relationship Type="http://schemas.openxmlformats.org/officeDocument/2006/relationships/slide" Target="/ppt/slides/slide18.xml" Id="R01ddc50835db4228" /><Relationship Type="http://schemas.openxmlformats.org/officeDocument/2006/relationships/slide" Target="/ppt/slides/slide19.xml" Id="R6a2320216f6c4418" /><Relationship Type="http://schemas.openxmlformats.org/officeDocument/2006/relationships/slide" Target="/ppt/slides/slide20.xml" Id="Ra87b79d4a20f400f" /><Relationship Type="http://schemas.openxmlformats.org/officeDocument/2006/relationships/slide" Target="/ppt/slides/slide21.xml" Id="Re237fcdaff844c07" /><Relationship Type="http://schemas.openxmlformats.org/officeDocument/2006/relationships/slide" Target="/ppt/slides/slide22.xml" Id="Rd07d004d3dcc4663" /><Relationship Type="http://schemas.openxmlformats.org/officeDocument/2006/relationships/slide" Target="/ppt/slides/slide23.xml" Id="R33ded3ee43fc44bb" /><Relationship Type="http://schemas.openxmlformats.org/officeDocument/2006/relationships/slide" Target="/ppt/slides/slide24.xml" Id="R04ee14a8136f4e0f" /><Relationship Type="http://schemas.openxmlformats.org/officeDocument/2006/relationships/slide" Target="/ppt/slides/slide25.xml" Id="Rac1cf04e0d7043b1" /><Relationship Type="http://schemas.openxmlformats.org/officeDocument/2006/relationships/slide" Target="/ppt/slides/slide26.xml" Id="R2ecfbfb584ff4e6e" /><Relationship Type="http://schemas.openxmlformats.org/officeDocument/2006/relationships/slide" Target="/ppt/slides/slide27.xml" Id="R9776b6fd7c284db9" /><Relationship Type="http://schemas.openxmlformats.org/officeDocument/2006/relationships/slide" Target="/ppt/slides/slide28.xml" Id="Rc39da4bd68e14012" /><Relationship Type="http://schemas.openxmlformats.org/officeDocument/2006/relationships/slide" Target="/ppt/slides/slide29.xml" Id="R6b7d604b64f04a94" /><Relationship Type="http://schemas.openxmlformats.org/officeDocument/2006/relationships/slide" Target="/ppt/slides/slide30.xml" Id="Rcc942238d5aa4ecf" /><Relationship Type="http://schemas.openxmlformats.org/officeDocument/2006/relationships/slide" Target="/ppt/slides/slide31.xml" Id="R217c4e90c0994e96" /><Relationship Type="http://schemas.openxmlformats.org/officeDocument/2006/relationships/slide" Target="/ppt/slides/slide32.xml" Id="Rfb3f5f785b694c93" /><Relationship Type="http://schemas.openxmlformats.org/officeDocument/2006/relationships/slide" Target="/ppt/slides/slide33.xml" Id="Rcd62778b09d44ca1" /><Relationship Type="http://schemas.openxmlformats.org/officeDocument/2006/relationships/slide" Target="/ppt/slides/slide34.xml" Id="R33077f3c30f9477d" /><Relationship Type="http://schemas.openxmlformats.org/officeDocument/2006/relationships/slide" Target="/ppt/slides/slide35.xml" Id="R958a9925dbfd4edc" /><Relationship Type="http://schemas.openxmlformats.org/officeDocument/2006/relationships/slide" Target="/ppt/slides/slide36.xml" Id="Re3832b59dfc64822" /><Relationship Type="http://schemas.openxmlformats.org/officeDocument/2006/relationships/slide" Target="/ppt/slides/slide37.xml" Id="Ra8bb1386395142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ed5af4bcab04fc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2382d8e1d7b4eb6" /><Relationship Type="http://schemas.openxmlformats.org/officeDocument/2006/relationships/notesMaster" Target="/ppt/notesMasters/notesMaster1.xml" Id="Rff195c1a780040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a15dbf769548c1" /><Relationship Type="http://schemas.openxmlformats.org/officeDocument/2006/relationships/notesMaster" Target="/ppt/notesMasters/notesMaster1.xml" Id="Rc6d8529182e24e9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b29777e1d64036" /><Relationship Type="http://schemas.openxmlformats.org/officeDocument/2006/relationships/notesMaster" Target="/ppt/notesMasters/notesMaster1.xml" Id="R974b0ff45755498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395f5db9de74a68" /><Relationship Type="http://schemas.openxmlformats.org/officeDocument/2006/relationships/notesMaster" Target="/ppt/notesMasters/notesMaster1.xml" Id="R7b3977a32eba4e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8d8364e61e4caf" /><Relationship Type="http://schemas.openxmlformats.org/officeDocument/2006/relationships/notesMaster" Target="/ppt/notesMasters/notesMaster1.xml" Id="Ra052b78d36974c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b370ac4f5ff4dc2" /><Relationship Type="http://schemas.openxmlformats.org/officeDocument/2006/relationships/notesMaster" Target="/ppt/notesMasters/notesMaster1.xml" Id="R7b5d4a7c741d47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0adac6ff064659" /><Relationship Type="http://schemas.openxmlformats.org/officeDocument/2006/relationships/notesMaster" Target="/ppt/notesMasters/notesMaster1.xml" Id="R99d58d5123fb437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1a0678d6fe48b3" /><Relationship Type="http://schemas.openxmlformats.org/officeDocument/2006/relationships/notesMaster" Target="/ppt/notesMasters/notesMaster1.xml" Id="Ra1bc16c744694c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7d4a5c7500341c8" /><Relationship Type="http://schemas.openxmlformats.org/officeDocument/2006/relationships/notesMaster" Target="/ppt/notesMasters/notesMaster1.xml" Id="R42fef18876a248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a8171cf0ef647e1" /><Relationship Type="http://schemas.openxmlformats.org/officeDocument/2006/relationships/notesMaster" Target="/ppt/notesMasters/notesMaster1.xml" Id="Re4f18ebb3eaf41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1aeb60af8274d91" /><Relationship Type="http://schemas.openxmlformats.org/officeDocument/2006/relationships/notesMaster" Target="/ppt/notesMasters/notesMaster1.xml" Id="R2184932bd8a54a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0b5cd777ea47d9" /><Relationship Type="http://schemas.openxmlformats.org/officeDocument/2006/relationships/notesMaster" Target="/ppt/notesMasters/notesMaster1.xml" Id="R493cbe13a5564e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11a51aa2c7a4474" /><Relationship Type="http://schemas.openxmlformats.org/officeDocument/2006/relationships/notesMaster" Target="/ppt/notesMasters/notesMaster1.xml" Id="Rd69dab63b1e64b6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11b771cdf804182" /><Relationship Type="http://schemas.openxmlformats.org/officeDocument/2006/relationships/notesMaster" Target="/ppt/notesMasters/notesMaster1.xml" Id="R63116c0feae0404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42d6ef56ab5461f" /><Relationship Type="http://schemas.openxmlformats.org/officeDocument/2006/relationships/notesMaster" Target="/ppt/notesMasters/notesMaster1.xml" Id="Rde194cafca9c4a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40636a58bd74405" /><Relationship Type="http://schemas.openxmlformats.org/officeDocument/2006/relationships/notesMaster" Target="/ppt/notesMasters/notesMaster1.xml" Id="R7d843278074748c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681efa4ab2c41dc" /><Relationship Type="http://schemas.openxmlformats.org/officeDocument/2006/relationships/notesMaster" Target="/ppt/notesMasters/notesMaster1.xml" Id="Rae559e162cff421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8f7d7cb42c84950" /><Relationship Type="http://schemas.openxmlformats.org/officeDocument/2006/relationships/notesMaster" Target="/ppt/notesMasters/notesMaster1.xml" Id="R4abe79c9cd2042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2583d826404edc" /><Relationship Type="http://schemas.openxmlformats.org/officeDocument/2006/relationships/notesMaster" Target="/ppt/notesMasters/notesMaster1.xml" Id="Rb6ed5a20af7944b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543e7a7e4eb4ebf" /><Relationship Type="http://schemas.openxmlformats.org/officeDocument/2006/relationships/notesMaster" Target="/ppt/notesMasters/notesMaster1.xml" Id="R7631cefd609e42f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7de78ed9814d39" /><Relationship Type="http://schemas.openxmlformats.org/officeDocument/2006/relationships/notesMaster" Target="/ppt/notesMasters/notesMaster1.xml" Id="R5a5c34c1203a4f0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952e712ca72400b" /><Relationship Type="http://schemas.openxmlformats.org/officeDocument/2006/relationships/notesMaster" Target="/ppt/notesMasters/notesMaster1.xml" Id="R636ecda81f124f8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3f96d68bf0a4b33" /><Relationship Type="http://schemas.openxmlformats.org/officeDocument/2006/relationships/notesMaster" Target="/ppt/notesMasters/notesMaster1.xml" Id="R6060a7805a7941f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dbf1327be954af9" /><Relationship Type="http://schemas.openxmlformats.org/officeDocument/2006/relationships/notesMaster" Target="/ppt/notesMasters/notesMaster1.xml" Id="R7e0697f57a6040a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854a772d8bb43d0" /><Relationship Type="http://schemas.openxmlformats.org/officeDocument/2006/relationships/notesMaster" Target="/ppt/notesMasters/notesMaster1.xml" Id="Rb76dbdc4806140b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e90305706a14de8" /><Relationship Type="http://schemas.openxmlformats.org/officeDocument/2006/relationships/notesMaster" Target="/ppt/notesMasters/notesMaster1.xml" Id="R36f09ec49b444ba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99f860b6ff84e6d" /><Relationship Type="http://schemas.openxmlformats.org/officeDocument/2006/relationships/notesMaster" Target="/ppt/notesMasters/notesMaster1.xml" Id="R98584f8ff7504f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dd9d49c416b4bef" /><Relationship Type="http://schemas.openxmlformats.org/officeDocument/2006/relationships/notesMaster" Target="/ppt/notesMasters/notesMaster1.xml" Id="Ra82fd9ac15b142c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06e57280e014c98" /><Relationship Type="http://schemas.openxmlformats.org/officeDocument/2006/relationships/notesMaster" Target="/ppt/notesMasters/notesMaster1.xml" Id="R9dbfbe26371f4b8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0c2fc1021a44d07" /><Relationship Type="http://schemas.openxmlformats.org/officeDocument/2006/relationships/notesMaster" Target="/ppt/notesMasters/notesMaster1.xml" Id="R00739906e8f942e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a808e7d0904a9f" /><Relationship Type="http://schemas.openxmlformats.org/officeDocument/2006/relationships/notesMaster" Target="/ppt/notesMasters/notesMaster1.xml" Id="R3d83cf58128c4ca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e22aad584994304" /><Relationship Type="http://schemas.openxmlformats.org/officeDocument/2006/relationships/notesMaster" Target="/ppt/notesMasters/notesMaster1.xml" Id="R9b716c4fb492412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c9cba1c86a44470" /><Relationship Type="http://schemas.openxmlformats.org/officeDocument/2006/relationships/notesMaster" Target="/ppt/notesMasters/notesMaster1.xml" Id="Rf24aea870f02450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26ba49f9ec74ebf" /><Relationship Type="http://schemas.openxmlformats.org/officeDocument/2006/relationships/notesMaster" Target="/ppt/notesMasters/notesMaster1.xml" Id="R77ff6b026ecc43c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4fe5e404a1d45d0" /><Relationship Type="http://schemas.openxmlformats.org/officeDocument/2006/relationships/notesMaster" Target="/ppt/notesMasters/notesMaster1.xml" Id="R1a739730bc564ff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f47bf793e0d4177" /><Relationship Type="http://schemas.openxmlformats.org/officeDocument/2006/relationships/notesMaster" Target="/ppt/notesMasters/notesMaster1.xml" Id="R09f187096f774c8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087c82db896493d" /><Relationship Type="http://schemas.openxmlformats.org/officeDocument/2006/relationships/notesMaster" Target="/ppt/notesMasters/notesMaster1.xml" Id="Ra0b384a260f942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Prototyping first mattered because the live build is entirely manual. Also mention, if asked, that the Claude MCP connector to Power Platform was tested separately on a personal computer and school account, with unconvincing results.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this table against the live flows before presenting, in case any branch changed.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https://www.karanamniha.xyz/case-study-studio-assets.html</a:t>
            </a:r>
          </a:p>
          <a:p xmlns:a="http://schemas.openxmlformats.org/drawingml/2006/main">
            <a:r>
              <a:t>Live prototype: https://studioassetbookingsystem.vercel.app</a:t>
            </a:r>
          </a:p>
          <a:p xmlns:a="http://schemas.openxmlformats.org/drawingml/2006/main">
            <a:r>
              <a:t>Portfolio repository checked locally at commit 9bc256bdc9a74e12e81efc4a6f5ec190b7a8a5eb. The public GitHub URL returned 404 during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https://www.karanamniha.xyz/case-study-studio-assets.html</a:t>
            </a:r>
          </a:p>
          <a:p xmlns:a="http://schemas.openxmlformats.org/drawingml/2006/main">
            <a:r>
              <a:t>Source file: portfolio_repo/case-study-studio-assets.html, verified against origin/main with no Studio case-study differences on the checked branch.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Screenshots captured from the deployed interaction prototype through the case-study page.</a:t>
            </a:r>
          </a:p>
          <a:p xmlns:a="http://schemas.openxmlformats.org/drawingml/2006/main">
            <a:r>
              <a:t>Source: https://www.karanamniha.xyz/case-study-studio-assets.html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Screenshots captured from the deployed interaction prototype through the case-study page.</a:t>
            </a:r>
          </a:p>
          <a:p xmlns:a="http://schemas.openxmlformats.org/drawingml/2006/main">
            <a:r>
              <a:t>Source: https://www.karanamniha.xyz/case-study-studio-assets.html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Screenshots captured from the deployed interaction prototype through the case-study page.</a:t>
            </a:r>
          </a:p>
          <a:p xmlns:a="http://schemas.openxmlformats.org/drawingml/2006/main">
            <a:r>
              <a:t>Source: https://www.karanamniha.xyz/case-study-studio-assets.html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productivity percentages are claimed because the case study does not provide validated production measurements.</a:t>
            </a:r>
          </a:p>
          <a:p xmlns:a="http://schemas.openxmlformats.org/drawingml/2006/main">
            <a:r>
              <a:t>Source: https://www.karanamniha.xyz/case-study-studio-assets.html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 these to match what you want to propose.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2f4bb06337497c"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e0c301f01a40dc" /><Relationship Type="http://schemas.openxmlformats.org/officeDocument/2006/relationships/slideLayout" Target="/ppt/slideLayouts/slideLayout1.xml" Id="Rcf32a236a627489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32a236a627489c"/>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8ee987842464231" /><Relationship Type="http://schemas.openxmlformats.org/officeDocument/2006/relationships/notesSlide" Target="/ppt/notesSlides/notesSlide1.xml" Id="Rbfce5cc631ad44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931b4b529e14d73" /><Relationship Type="http://schemas.openxmlformats.org/officeDocument/2006/relationships/notesSlide" Target="/ppt/notesSlides/notesSlide2.xml" Id="Rc12d84fe31144b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8b5c73ef1624404" /><Relationship Type="http://schemas.openxmlformats.org/officeDocument/2006/relationships/notesSlide" Target="/ppt/notesSlides/notesSlide3.xml" Id="R6892a69f042c4e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72cc118dd3b4aa9" /><Relationship Type="http://schemas.openxmlformats.org/officeDocument/2006/relationships/notesSlide" Target="/ppt/notesSlides/notesSlide4.xml" Id="Rcac250b21d5946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f20b76e0b854d4c" /><Relationship Type="http://schemas.openxmlformats.org/officeDocument/2006/relationships/image" Target="/ppt/media/image.png" Id="Rd59fb8ce842d4184" /><Relationship Type="http://schemas.openxmlformats.org/officeDocument/2006/relationships/notesSlide" Target="/ppt/notesSlides/notesSlide5.xml" Id="Rc4cabbddaf2a40a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0a176c0ab29422c" /><Relationship Type="http://schemas.openxmlformats.org/officeDocument/2006/relationships/image" Target="/ppt/media/image2.png" Id="Rc744c2215ba745bd" /><Relationship Type="http://schemas.openxmlformats.org/officeDocument/2006/relationships/notesSlide" Target="/ppt/notesSlides/notesSlide6.xml" Id="R62e7fe45c9de48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d49a87560fd4479" /><Relationship Type="http://schemas.openxmlformats.org/officeDocument/2006/relationships/image" Target="/ppt/media/image3.png" Id="Rf7b3006fda6b43cc" /><Relationship Type="http://schemas.openxmlformats.org/officeDocument/2006/relationships/image" Target="/ppt/media/image4.png" Id="Rac973ce4fdac4908" /><Relationship Type="http://schemas.openxmlformats.org/officeDocument/2006/relationships/notesSlide" Target="/ppt/notesSlides/notesSlide7.xml" Id="Raae6ddb8ed4d414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7215f6a51df4edd" /><Relationship Type="http://schemas.openxmlformats.org/officeDocument/2006/relationships/notesSlide" Target="/ppt/notesSlides/notesSlide8.xml" Id="R6cb1f210034b4c8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b34430df25e4cb5" /><Relationship Type="http://schemas.openxmlformats.org/officeDocument/2006/relationships/image" Target="/ppt/media/image5.png" Id="R558d4907eaed4cf1" /><Relationship Type="http://schemas.openxmlformats.org/officeDocument/2006/relationships/notesSlide" Target="/ppt/notesSlides/notesSlide9.xml" Id="Ra8c109a3c99b4e8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ee8ecbc833543cd" /><Relationship Type="http://schemas.openxmlformats.org/officeDocument/2006/relationships/image" Target="/ppt/media/image6.png" Id="R2f7d2a48130c4765" /><Relationship Type="http://schemas.openxmlformats.org/officeDocument/2006/relationships/notesSlide" Target="/ppt/notesSlides/notesSlide10.xml" Id="R749bce986fc949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5d958b815b1446c" /><Relationship Type="http://schemas.openxmlformats.org/officeDocument/2006/relationships/image" Target="/ppt/media/image7.png" Id="Rce67cb20ac934a7e" /><Relationship Type="http://schemas.openxmlformats.org/officeDocument/2006/relationships/notesSlide" Target="/ppt/notesSlides/notesSlide11.xml" Id="R11c4ec9e227a46f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e80b95115414c6b" /><Relationship Type="http://schemas.openxmlformats.org/officeDocument/2006/relationships/image" Target="/ppt/media/image8.png" Id="Rd6821d765d564059" /><Relationship Type="http://schemas.openxmlformats.org/officeDocument/2006/relationships/image" Target="/ppt/media/image9.png" Id="R1781e53e230c455e" /><Relationship Type="http://schemas.openxmlformats.org/officeDocument/2006/relationships/notesSlide" Target="/ppt/notesSlides/notesSlide12.xml" Id="R90ce73828cca41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56f023ee918415b" /><Relationship Type="http://schemas.openxmlformats.org/officeDocument/2006/relationships/image" Target="/ppt/media/image10.png" Id="R19138b9fd7cc4b54" /><Relationship Type="http://schemas.openxmlformats.org/officeDocument/2006/relationships/notesSlide" Target="/ppt/notesSlides/notesSlide13.xml" Id="Radea8b1dd20d47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ff2eaa2a8184b04" /><Relationship Type="http://schemas.openxmlformats.org/officeDocument/2006/relationships/notesSlide" Target="/ppt/notesSlides/notesSlide14.xml" Id="R08246dabf59840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53724fdbd2245d3" /><Relationship Type="http://schemas.openxmlformats.org/officeDocument/2006/relationships/notesSlide" Target="/ppt/notesSlides/notesSlide15.xml" Id="R37b858928a284ae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edf82ba8ab544a1" /><Relationship Type="http://schemas.openxmlformats.org/officeDocument/2006/relationships/image" Target="/ppt/media/image11.png" Id="R15c96e36269744d6" /><Relationship Type="http://schemas.openxmlformats.org/officeDocument/2006/relationships/notesSlide" Target="/ppt/notesSlides/notesSlide16.xml" Id="R17c140a49cde41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8ebe16135b945d8" /><Relationship Type="http://schemas.openxmlformats.org/officeDocument/2006/relationships/image" Target="/ppt/media/image12.png" Id="R4b4e6edb6876431f" /><Relationship Type="http://schemas.openxmlformats.org/officeDocument/2006/relationships/image" Target="/ppt/media/image13.png" Id="R651d8664558243a2" /><Relationship Type="http://schemas.openxmlformats.org/officeDocument/2006/relationships/notesSlide" Target="/ppt/notesSlides/notesSlide17.xml" Id="Ra3110ad79bab44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dce9ccb21c44d90" /><Relationship Type="http://schemas.openxmlformats.org/officeDocument/2006/relationships/image" Target="/ppt/media/image14.png" Id="R0206bb6e3eec47dd" /><Relationship Type="http://schemas.openxmlformats.org/officeDocument/2006/relationships/image" Target="/ppt/media/image15.png" Id="R1519bb9196004219" /><Relationship Type="http://schemas.openxmlformats.org/officeDocument/2006/relationships/notesSlide" Target="/ppt/notesSlides/notesSlide18.xml" Id="R49b9ce6b79ac4d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102830fcd844c77" /><Relationship Type="http://schemas.openxmlformats.org/officeDocument/2006/relationships/image" Target="/ppt/media/image16.png" Id="R3beed07b2eb84d06" /><Relationship Type="http://schemas.openxmlformats.org/officeDocument/2006/relationships/notesSlide" Target="/ppt/notesSlides/notesSlide19.xml" Id="Red57009119ea481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a8bff4c3d0f4df5" /><Relationship Type="http://schemas.openxmlformats.org/officeDocument/2006/relationships/notesSlide" Target="/ppt/notesSlides/notesSlide20.xml" Id="R341f0ecafcd14c5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851480e86dd4354" /><Relationship Type="http://schemas.openxmlformats.org/officeDocument/2006/relationships/notesSlide" Target="/ppt/notesSlides/notesSlide21.xml" Id="R1b6414dc8a3f448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f22e8ef5ea8455c" /><Relationship Type="http://schemas.openxmlformats.org/officeDocument/2006/relationships/image" Target="/ppt/media/image17.png" Id="R6d55eb4f67964589" /><Relationship Type="http://schemas.openxmlformats.org/officeDocument/2006/relationships/notesSlide" Target="/ppt/notesSlides/notesSlide22.xml" Id="Rd3ab5fa468bf4ee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1292dd755184265" /><Relationship Type="http://schemas.openxmlformats.org/officeDocument/2006/relationships/image" Target="/ppt/media/image18.png" Id="Rcc9cde0f8e2f4f9c" /><Relationship Type="http://schemas.openxmlformats.org/officeDocument/2006/relationships/image" Target="/ppt/media/image19.png" Id="R3ae5f90b92ff4689" /><Relationship Type="http://schemas.openxmlformats.org/officeDocument/2006/relationships/notesSlide" Target="/ppt/notesSlides/notesSlide23.xml" Id="R6ed66e47055f482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1771b8d227d454f" /><Relationship Type="http://schemas.openxmlformats.org/officeDocument/2006/relationships/image" Target="/ppt/media/image20.png" Id="Rd65d62d842f9474f" /><Relationship Type="http://schemas.openxmlformats.org/officeDocument/2006/relationships/notesSlide" Target="/ppt/notesSlides/notesSlide24.xml" Id="R456ea85583a64a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aa5cfcf4ea24823" /><Relationship Type="http://schemas.openxmlformats.org/officeDocument/2006/relationships/image" Target="/ppt/media/image21.png" Id="Rc1d7a31ebee846b2" /><Relationship Type="http://schemas.openxmlformats.org/officeDocument/2006/relationships/image" Target="/ppt/media/image22.png" Id="R8d5bc2989fe64d17" /><Relationship Type="http://schemas.openxmlformats.org/officeDocument/2006/relationships/notesSlide" Target="/ppt/notesSlides/notesSlide25.xml" Id="R47fcc86a0478453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30a641cc7014f27" /><Relationship Type="http://schemas.openxmlformats.org/officeDocument/2006/relationships/image" Target="/ppt/media/image23.png" Id="R6f6c8694a2e649e6" /><Relationship Type="http://schemas.openxmlformats.org/officeDocument/2006/relationships/image" Target="/ppt/media/image24.png" Id="R230754f6e6c94417" /><Relationship Type="http://schemas.openxmlformats.org/officeDocument/2006/relationships/notesSlide" Target="/ppt/notesSlides/notesSlide26.xml" Id="Ra69738c13db6416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e4d90be77954ce9" /><Relationship Type="http://schemas.openxmlformats.org/officeDocument/2006/relationships/image" Target="/ppt/media/image25.png" Id="Re4874dcad5b34930" /><Relationship Type="http://schemas.openxmlformats.org/officeDocument/2006/relationships/image" Target="/ppt/media/image26.png" Id="Rb10b209fda8c476d" /><Relationship Type="http://schemas.openxmlformats.org/officeDocument/2006/relationships/notesSlide" Target="/ppt/notesSlides/notesSlide27.xml" Id="Reee94a47fd8f45e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e5475a1fbfe40f3" /><Relationship Type="http://schemas.openxmlformats.org/officeDocument/2006/relationships/notesSlide" Target="/ppt/notesSlides/notesSlide28.xml" Id="R163201e35aae4d3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7329f73cd3f48a0" /><Relationship Type="http://schemas.openxmlformats.org/officeDocument/2006/relationships/notesSlide" Target="/ppt/notesSlides/notesSlide29.xml" Id="R3e44a113147442e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6dcf7b3f324477b" /><Relationship Type="http://schemas.openxmlformats.org/officeDocument/2006/relationships/notesSlide" Target="/ppt/notesSlides/notesSlide30.xml" Id="Rc26143e7252a42e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2aaa1c82f3147d2" /><Relationship Type="http://schemas.openxmlformats.org/officeDocument/2006/relationships/image" Target="/ppt/media/image.jpeg" Id="R0c7f80a1234648ce" /><Relationship Type="http://schemas.openxmlformats.org/officeDocument/2006/relationships/image" Target="/ppt/media/image2.jpeg" Id="R0896e0d1744f42be" /><Relationship Type="http://schemas.openxmlformats.org/officeDocument/2006/relationships/notesSlide" Target="/ppt/notesSlides/notesSlide31.xml" Id="Ra8ccdf6cc649474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efbce0925674aaa" /><Relationship Type="http://schemas.openxmlformats.org/officeDocument/2006/relationships/image" Target="/ppt/media/image3.jpeg" Id="R456d9027a2a54248" /><Relationship Type="http://schemas.openxmlformats.org/officeDocument/2006/relationships/image" Target="/ppt/media/image4.jpeg" Id="R28322b2556c04372" /><Relationship Type="http://schemas.openxmlformats.org/officeDocument/2006/relationships/notesSlide" Target="/ppt/notesSlides/notesSlide32.xml" Id="Rfe21661ee64f4cc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a88b3e5694d54bf8" /><Relationship Type="http://schemas.openxmlformats.org/officeDocument/2006/relationships/image" Target="/ppt/media/image5.jpeg" Id="R147caeceaaa74b99" /><Relationship Type="http://schemas.openxmlformats.org/officeDocument/2006/relationships/image" Target="/ppt/media/image6.jpeg" Id="R2f488b1b48c9422b" /><Relationship Type="http://schemas.openxmlformats.org/officeDocument/2006/relationships/notesSlide" Target="/ppt/notesSlides/notesSlide33.xml" Id="R79df489cd957449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79fb1e4deda94ac3" /><Relationship Type="http://schemas.openxmlformats.org/officeDocument/2006/relationships/notesSlide" Target="/ppt/notesSlides/notesSlide34.xml" Id="R4632bcc0f4ee4e7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40a130901fd5481c" /><Relationship Type="http://schemas.openxmlformats.org/officeDocument/2006/relationships/notesSlide" Target="/ppt/notesSlides/notesSlide35.xml" Id="R3488e253daa641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97e98f27d22c4dd8" /><Relationship Type="http://schemas.openxmlformats.org/officeDocument/2006/relationships/notesSlide" Target="/ppt/notesSlides/notesSlide36.xml" Id="R40b3626e894e468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94772df31efd4758" /><Relationship Type="http://schemas.openxmlformats.org/officeDocument/2006/relationships/notesSlide" Target="/ppt/notesSlides/notesSlide37.xml" Id="R897e50d074054809" /></Relationships>
</file>

<file path=ppt/slides/slide1.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F1CE029-A0FB-4687-BF12-4C9A46380523}"/>
              </a:ext>
            </a:extLst>
          </p:cNvPr>
          <p:cNvSpPr>
            <a:spLocks xmlns:a="http://schemas.openxmlformats.org/drawingml/2006/main" noGrp="1"/>
          </p:cNvSpPr>
          <p:nvPr/>
        </p:nvSpPr>
        <p:spPr>
          <a:xfrm xmlns:a="http://schemas.openxmlformats.org/drawingml/2006/main">
            <a:off x="1005840" y="2011680"/>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220">
                <a:solidFill>
                  <a:srgbClr val="D98E22"/>
                </a:solidFill>
                <a:latin typeface="Calibri"/>
                <a:ea typeface="Calibri"/>
                <a:cs typeface="Calibri"/>
              </a:rPr>
              <a:t>SG DIGITAL CONTENT STUDIO</a:t>
            </a:r>
            <a:endParaRPr sz="1200"/>
          </a:p>
        </p:txBody>
      </p:sp>
      <p:sp>
        <p:nvSpPr>
          <p:cNvPr id="3" name="Text 1">
            <a:extLst xmlns:a="http://schemas.openxmlformats.org/drawingml/2006/main">
              <a:ext uri="{FF2B5EF4-FFF2-40B4-BE49-F238E27FC236}">
                <a16:creationId xmlns:a16="http://schemas.microsoft.com/office/drawing/2014/main" id="{C4702B8F-EAF4-4EE5-9F50-BB60641C60A7}"/>
              </a:ext>
            </a:extLst>
          </p:cNvPr>
          <p:cNvSpPr>
            <a:spLocks xmlns:a="http://schemas.openxmlformats.org/drawingml/2006/main" noGrp="1"/>
          </p:cNvSpPr>
          <p:nvPr/>
        </p:nvSpPr>
        <p:spPr>
          <a:xfrm xmlns:a="http://schemas.openxmlformats.org/drawingml/2006/main">
            <a:off x="1005840" y="2468880"/>
            <a:ext cx="100584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400" b="1">
                <a:solidFill>
                  <a:srgbClr val="FFFFFF"/>
                </a:solidFill>
                <a:latin typeface="Cambria"/>
                <a:ea typeface="Cambria"/>
                <a:cs typeface="Cambria"/>
              </a:rPr>
              <a:t>Studio Asset and Space Booking</a:t>
            </a:r>
            <a:endParaRPr sz="4400"/>
          </a:p>
        </p:txBody>
      </p:sp>
      <p:sp>
        <p:nvSpPr>
          <p:cNvPr id="4" name="Text 2">
            <a:extLst xmlns:a="http://schemas.openxmlformats.org/drawingml/2006/main">
              <a:ext uri="{FF2B5EF4-FFF2-40B4-BE49-F238E27FC236}">
                <a16:creationId xmlns:a16="http://schemas.microsoft.com/office/drawing/2014/main" id="{4E743A88-F5F4-4966-8FFB-487282226077}"/>
              </a:ext>
            </a:extLst>
          </p:cNvPr>
          <p:cNvSpPr>
            <a:spLocks xmlns:a="http://schemas.openxmlformats.org/drawingml/2006/main" noGrp="1"/>
          </p:cNvSpPr>
          <p:nvPr/>
        </p:nvSpPr>
        <p:spPr>
          <a:xfrm xmlns:a="http://schemas.openxmlformats.org/drawingml/2006/main">
            <a:off x="1005840" y="3520440"/>
            <a:ext cx="841248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500">
                <a:solidFill>
                  <a:srgbClr val="C3B4A6"/>
                </a:solidFill>
                <a:latin typeface="Calibri"/>
                <a:ea typeface="Calibri"/>
                <a:cs typeface="Calibri"/>
              </a:rPr>
              <a:t>An app to book studio space and equipment, with the request, approval and return process automated.</a:t>
            </a:r>
            <a:endParaRPr sz="1500"/>
          </a:p>
        </p:txBody>
      </p:sp>
      <p:sp>
        <p:nvSpPr>
          <p:cNvPr id="5" name="Shape 3">
            <a:extLst xmlns:a="http://schemas.openxmlformats.org/drawingml/2006/main">
              <a:ext uri="{FF2B5EF4-FFF2-40B4-BE49-F238E27FC236}">
                <a16:creationId xmlns:a16="http://schemas.microsoft.com/office/drawing/2014/main" id="{EC4C0402-D344-49B2-B734-0B8AD11A01AB}"/>
              </a:ext>
            </a:extLst>
          </p:cNvPr>
          <p:cNvSpPr>
            <a:spLocks xmlns:a="http://schemas.openxmlformats.org/drawingml/2006/main" noGrp="1"/>
          </p:cNvSpPr>
          <p:nvPr/>
        </p:nvSpPr>
        <p:spPr>
          <a:xfrm xmlns:a="http://schemas.openxmlformats.org/drawingml/2006/main">
            <a:off x="1033272" y="4572000"/>
            <a:ext cx="1280160" cy="27432"/>
          </a:xfrm>
          <a:prstGeom xmlns:a="http://schemas.openxmlformats.org/drawingml/2006/main" prst="rect">
            <a:avLst/>
          </a:prstGeom>
          <a:solidFill xmlns:a="http://schemas.openxmlformats.org/drawingml/2006/main">
            <a:srgbClr val="D98E22"/>
          </a:solidFill>
          <a:ln xmlns:a="http://schemas.openxmlformats.org/drawingml/2006/main" w="12700">
            <a:solidFill>
              <a:srgbClr val="D98E22"/>
            </a:solidFill>
            <a:prstDash val="solid"/>
          </a:ln>
        </p:spPr>
      </p:sp>
      <p:sp>
        <p:nvSpPr>
          <p:cNvPr id="6" name="Text 4">
            <a:extLst xmlns:a="http://schemas.openxmlformats.org/drawingml/2006/main">
              <a:ext uri="{FF2B5EF4-FFF2-40B4-BE49-F238E27FC236}">
                <a16:creationId xmlns:a16="http://schemas.microsoft.com/office/drawing/2014/main" id="{AB311312-2064-4662-8D5A-F830BF4A2387}"/>
              </a:ext>
            </a:extLst>
          </p:cNvPr>
          <p:cNvSpPr>
            <a:spLocks xmlns:a="http://schemas.openxmlformats.org/drawingml/2006/main" noGrp="1"/>
          </p:cNvSpPr>
          <p:nvPr/>
        </p:nvSpPr>
        <p:spPr>
          <a:xfrm xmlns:a="http://schemas.openxmlformats.org/drawingml/2006/main">
            <a:off x="1005840" y="4773168"/>
            <a:ext cx="64008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FFFFFF"/>
                </a:solidFill>
                <a:latin typeface="Calibri"/>
                <a:ea typeface="Calibri"/>
                <a:cs typeface="Calibri"/>
              </a:rPr>
              <a:t>Niharika Karanam</a:t>
            </a:r>
            <a:endParaRPr sz="1500"/>
          </a:p>
        </p:txBody>
      </p:sp>
      <p:sp>
        <p:nvSpPr>
          <p:cNvPr id="7" name="Text 5">
            <a:extLst xmlns:a="http://schemas.openxmlformats.org/drawingml/2006/main">
              <a:ext uri="{FF2B5EF4-FFF2-40B4-BE49-F238E27FC236}">
                <a16:creationId xmlns:a16="http://schemas.microsoft.com/office/drawing/2014/main" id="{03E4E698-80AB-4E21-A393-6F05E8151851}"/>
              </a:ext>
            </a:extLst>
          </p:cNvPr>
          <p:cNvSpPr>
            <a:spLocks xmlns:a="http://schemas.openxmlformats.org/drawingml/2006/main" noGrp="1"/>
          </p:cNvSpPr>
          <p:nvPr/>
        </p:nvSpPr>
        <p:spPr>
          <a:xfrm xmlns:a="http://schemas.openxmlformats.org/drawingml/2006/main">
            <a:off x="1005840" y="5102352"/>
            <a:ext cx="7315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9C8B7D"/>
                </a:solidFill>
                <a:latin typeface="Calibri"/>
                <a:ea typeface="Calibri"/>
                <a:cs typeface="Calibri"/>
              </a:rPr>
              <a:t>Internship project — UX, Power Platform build, automation</a:t>
            </a:r>
            <a:endParaRPr sz="1250"/>
          </a:p>
        </p:txBody>
      </p:sp>
    </p:spTree>
    <p:extLst>
      <p:ext uri="{BB962C8B-B14F-4D97-AF65-F5344CB8AC3E}">
        <p14:creationId xmlns:p14="http://schemas.microsoft.com/office/powerpoint/2010/main" val="159873760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D0D44E8-FBD0-4992-906B-634AA79A61EA}"/>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BACKGROUND</a:t>
            </a:r>
            <a:endParaRPr sz="1100"/>
          </a:p>
        </p:txBody>
      </p:sp>
      <p:sp>
        <p:nvSpPr>
          <p:cNvPr id="3" name="Text 1">
            <a:extLst xmlns:a="http://schemas.openxmlformats.org/drawingml/2006/main">
              <a:ext uri="{FF2B5EF4-FFF2-40B4-BE49-F238E27FC236}">
                <a16:creationId xmlns:a16="http://schemas.microsoft.com/office/drawing/2014/main" id="{544E2357-9D12-445C-9E65-8C78B6A806A5}"/>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The current process, and what the app needed to do</a:t>
            </a:r>
            <a:endParaRPr sz="2800"/>
          </a:p>
        </p:txBody>
      </p:sp>
      <p:sp>
        <p:nvSpPr>
          <p:cNvPr id="4" name="Shape 2">
            <a:extLst xmlns:a="http://schemas.openxmlformats.org/drawingml/2006/main">
              <a:ext uri="{FF2B5EF4-FFF2-40B4-BE49-F238E27FC236}">
                <a16:creationId xmlns:a16="http://schemas.microsoft.com/office/drawing/2014/main" id="{62F9BD8C-CF86-486B-9AF2-4070EA0C32C7}"/>
              </a:ext>
            </a:extLst>
          </p:cNvPr>
          <p:cNvSpPr>
            <a:spLocks xmlns:a="http://schemas.openxmlformats.org/drawingml/2006/main" noGrp="1"/>
          </p:cNvSpPr>
          <p:nvPr/>
        </p:nvSpPr>
        <p:spPr>
          <a:xfrm xmlns:a="http://schemas.openxmlformats.org/drawingml/2006/main">
            <a:off x="685800" y="1600200"/>
            <a:ext cx="5212080" cy="4343400"/>
          </a:xfrm>
          <a:prstGeom xmlns:a="http://schemas.openxmlformats.org/drawingml/2006/main" prst="roundRect">
            <a:avLst>
              <a:gd name="adj" fmla="val 1053"/>
            </a:avLst>
          </a:prstGeom>
          <a:solidFill xmlns:a="http://schemas.openxmlformats.org/drawingml/2006/main">
            <a:srgbClr val="F8F5F1"/>
          </a:solidFill>
          <a:ln xmlns:a="http://schemas.openxmlformats.org/drawingml/2006/main" w="11430">
            <a:solidFill>
              <a:srgbClr val="E3DCD4"/>
            </a:solidFill>
            <a:prstDash val="solid"/>
          </a:ln>
        </p:spPr>
      </p:sp>
      <p:sp>
        <p:nvSpPr>
          <p:cNvPr id="5" name="Text 3">
            <a:extLst xmlns:a="http://schemas.openxmlformats.org/drawingml/2006/main">
              <a:ext uri="{FF2B5EF4-FFF2-40B4-BE49-F238E27FC236}">
                <a16:creationId xmlns:a16="http://schemas.microsoft.com/office/drawing/2014/main" id="{725011D1-037F-4288-A301-B21335106C11}"/>
              </a:ext>
            </a:extLst>
          </p:cNvPr>
          <p:cNvSpPr>
            <a:spLocks xmlns:a="http://schemas.openxmlformats.org/drawingml/2006/main" noGrp="1"/>
          </p:cNvSpPr>
          <p:nvPr/>
        </p:nvSpPr>
        <p:spPr>
          <a:xfrm xmlns:a="http://schemas.openxmlformats.org/drawingml/2006/main">
            <a:off x="1005840" y="1874520"/>
            <a:ext cx="4572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8B7C70"/>
                </a:solidFill>
                <a:latin typeface="Calibri"/>
                <a:ea typeface="Calibri"/>
                <a:cs typeface="Calibri"/>
              </a:rPr>
              <a:t>HOW IT WORKS TODAY</a:t>
            </a:r>
            <a:endParaRPr sz="1100"/>
          </a:p>
        </p:txBody>
      </p:sp>
      <p:sp>
        <p:nvSpPr>
          <p:cNvPr id="6" name="Text 4">
            <a:extLst xmlns:a="http://schemas.openxmlformats.org/drawingml/2006/main">
              <a:ext uri="{FF2B5EF4-FFF2-40B4-BE49-F238E27FC236}">
                <a16:creationId xmlns:a16="http://schemas.microsoft.com/office/drawing/2014/main" id="{56B6C9E8-84CA-443A-B651-E09F07512C68}"/>
              </a:ext>
            </a:extLst>
          </p:cNvPr>
          <p:cNvSpPr>
            <a:spLocks xmlns:a="http://schemas.openxmlformats.org/drawingml/2006/main" noGrp="1"/>
          </p:cNvSpPr>
          <p:nvPr/>
        </p:nvSpPr>
        <p:spPr>
          <a:xfrm xmlns:a="http://schemas.openxmlformats.org/drawingml/2006/main">
            <a:off x="1005840" y="2286000"/>
            <a:ext cx="4572000" cy="3383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813"/>
              </a:lnSpc>
              <a:spcAft>
                <a:spcPts val="800"/>
              </a:spcAft>
              <a:buSzPct val="100000"/>
              <a:buChar char="•"/>
            </a:pPr>
            <a:r>
              <a:rPr sz="1250">
                <a:solidFill>
                  <a:srgbClr val="5E534B"/>
                </a:solidFill>
                <a:latin typeface="Calibri"/>
                <a:ea typeface="Calibri"/>
                <a:cs typeface="Calibri"/>
              </a:rPr>
              <a:t>Studio space is booked through the Outlook room scheduler.</a:t>
            </a:r>
            <a:endParaRPr sz="1250"/>
          </a:p>
          <a:p xmlns:a="http://schemas.openxmlformats.org/drawingml/2006/main">
            <a:pPr marL="342900" indent="-342900">
              <a:lnSpc>
                <a:spcPts val="1813"/>
              </a:lnSpc>
              <a:spcAft>
                <a:spcPts val="800"/>
              </a:spcAft>
              <a:buSzPct val="100000"/>
              <a:buChar char="•"/>
            </a:pPr>
            <a:r>
              <a:rPr sz="1250">
                <a:solidFill>
                  <a:srgbClr val="5E534B"/>
                </a:solidFill>
                <a:latin typeface="Calibri"/>
                <a:ea typeface="Calibri"/>
                <a:cs typeface="Calibri"/>
              </a:rPr>
              <a:t>Assets are requested informally or by email.</a:t>
            </a:r>
            <a:endParaRPr sz="1250"/>
          </a:p>
          <a:p xmlns:a="http://schemas.openxmlformats.org/drawingml/2006/main">
            <a:pPr marL="342900" indent="-342900">
              <a:lnSpc>
                <a:spcPts val="1813"/>
              </a:lnSpc>
              <a:spcAft>
                <a:spcPts val="800"/>
              </a:spcAft>
              <a:buSzPct val="100000"/>
              <a:buChar char="•"/>
            </a:pPr>
            <a:r>
              <a:rPr sz="1250">
                <a:solidFill>
                  <a:srgbClr val="5E534B"/>
                </a:solidFill>
                <a:latin typeface="Calibri"/>
                <a:ea typeface="Calibri"/>
                <a:cs typeface="Calibri"/>
              </a:rPr>
              <a:t>Assets are returned after the shoot and roughly inspected for damage.</a:t>
            </a:r>
            <a:endParaRPr sz="1250"/>
          </a:p>
          <a:p xmlns:a="http://schemas.openxmlformats.org/drawingml/2006/main">
            <a:pPr marL="342900" indent="-342900">
              <a:lnSpc>
                <a:spcPts val="1813"/>
              </a:lnSpc>
              <a:spcAft>
                <a:spcPts val="800"/>
              </a:spcAft>
              <a:buSzPct val="100000"/>
              <a:buChar char="•"/>
            </a:pPr>
            <a:r>
              <a:rPr sz="1250">
                <a:solidFill>
                  <a:srgbClr val="5E534B"/>
                </a:solidFill>
                <a:latin typeface="Calibri"/>
                <a:ea typeface="Calibri"/>
                <a:cs typeface="Calibri"/>
              </a:rPr>
              <a:t>A rough asset list exists, but it is not available for users to browse.</a:t>
            </a:r>
            <a:endParaRPr sz="1250"/>
          </a:p>
          <a:p xmlns:a="http://schemas.openxmlformats.org/drawingml/2006/main">
            <a:pPr marL="342900" indent="-342900">
              <a:lnSpc>
                <a:spcPts val="1813"/>
              </a:lnSpc>
              <a:spcAft>
                <a:spcPts val="800"/>
              </a:spcAft>
              <a:buSzPct val="100000"/>
              <a:buChar char="•"/>
            </a:pPr>
            <a:r>
              <a:rPr sz="1250">
                <a:solidFill>
                  <a:srgbClr val="5E534B"/>
                </a:solidFill>
                <a:latin typeface="Calibri"/>
                <a:ea typeface="Calibri"/>
                <a:cs typeface="Calibri"/>
              </a:rPr>
              <a:t>No data or documentation on bookings, assets borrowed or returns.</a:t>
            </a:r>
            <a:endParaRPr sz="1250"/>
          </a:p>
        </p:txBody>
      </p:sp>
      <p:sp>
        <p:nvSpPr>
          <p:cNvPr id="7" name="Shape 5">
            <a:extLst xmlns:a="http://schemas.openxmlformats.org/drawingml/2006/main">
              <a:ext uri="{FF2B5EF4-FFF2-40B4-BE49-F238E27FC236}">
                <a16:creationId xmlns:a16="http://schemas.microsoft.com/office/drawing/2014/main" id="{A61ECF3A-511D-4166-ACFB-8233B436488C}"/>
              </a:ext>
            </a:extLst>
          </p:cNvPr>
          <p:cNvSpPr>
            <a:spLocks xmlns:a="http://schemas.openxmlformats.org/drawingml/2006/main" noGrp="1"/>
          </p:cNvSpPr>
          <p:nvPr/>
        </p:nvSpPr>
        <p:spPr>
          <a:xfrm xmlns:a="http://schemas.openxmlformats.org/drawingml/2006/main">
            <a:off x="6309360" y="1600200"/>
            <a:ext cx="5212080" cy="4343400"/>
          </a:xfrm>
          <a:prstGeom xmlns:a="http://schemas.openxmlformats.org/drawingml/2006/main" prst="roundRect">
            <a:avLst>
              <a:gd name="adj" fmla="val 1053"/>
            </a:avLst>
          </a:prstGeom>
          <a:solidFill xmlns:a="http://schemas.openxmlformats.org/drawingml/2006/main">
            <a:srgbClr val="33241C"/>
          </a:solidFill>
          <a:ln xmlns:a="http://schemas.openxmlformats.org/drawingml/2006/main" w="12700">
            <a:solidFill>
              <a:srgbClr val="33241C"/>
            </a:solidFill>
            <a:prstDash val="solid"/>
          </a:ln>
        </p:spPr>
      </p:sp>
      <p:sp>
        <p:nvSpPr>
          <p:cNvPr id="8" name="Text 6">
            <a:extLst xmlns:a="http://schemas.openxmlformats.org/drawingml/2006/main">
              <a:ext uri="{FF2B5EF4-FFF2-40B4-BE49-F238E27FC236}">
                <a16:creationId xmlns:a16="http://schemas.microsoft.com/office/drawing/2014/main" id="{F38EF407-8CEF-45D0-9ED9-503246402EBF}"/>
              </a:ext>
            </a:extLst>
          </p:cNvPr>
          <p:cNvSpPr>
            <a:spLocks xmlns:a="http://schemas.openxmlformats.org/drawingml/2006/main" noGrp="1"/>
          </p:cNvSpPr>
          <p:nvPr/>
        </p:nvSpPr>
        <p:spPr>
          <a:xfrm xmlns:a="http://schemas.openxmlformats.org/drawingml/2006/main">
            <a:off x="6629400" y="1874520"/>
            <a:ext cx="45720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WHAT THE APP NEEDED TO DO</a:t>
            </a:r>
            <a:endParaRPr sz="1100"/>
          </a:p>
        </p:txBody>
      </p:sp>
      <p:sp>
        <p:nvSpPr>
          <p:cNvPr id="9" name="Text 7">
            <a:extLst xmlns:a="http://schemas.openxmlformats.org/drawingml/2006/main">
              <a:ext uri="{FF2B5EF4-FFF2-40B4-BE49-F238E27FC236}">
                <a16:creationId xmlns:a16="http://schemas.microsoft.com/office/drawing/2014/main" id="{2958A589-E1AF-41A5-83CB-40345F88676D}"/>
              </a:ext>
            </a:extLst>
          </p:cNvPr>
          <p:cNvSpPr>
            <a:spLocks xmlns:a="http://schemas.openxmlformats.org/drawingml/2006/main" noGrp="1"/>
          </p:cNvSpPr>
          <p:nvPr/>
        </p:nvSpPr>
        <p:spPr>
          <a:xfrm xmlns:a="http://schemas.openxmlformats.org/drawingml/2006/main">
            <a:off x="6629400" y="2286000"/>
            <a:ext cx="4572000" cy="3383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Show the asset list and bundles, so users can see what the studio has.</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Show availability in the booking page.</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Let users cancel their own booking.</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Keep the admin approving or declining — a human in the loop.</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Send automated emails at every stage of the booking.</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Document returns, so asset condition is accountable.</a:t>
            </a:r>
            <a:endParaRPr sz="1200"/>
          </a:p>
          <a:p xmlns:a="http://schemas.openxmlformats.org/drawingml/2006/main">
            <a:pPr marL="342900" indent="-342900">
              <a:lnSpc>
                <a:spcPts val="1740"/>
              </a:lnSpc>
              <a:spcAft>
                <a:spcPts val="800"/>
              </a:spcAft>
              <a:buSzPct val="100000"/>
              <a:buChar char="•"/>
            </a:pPr>
            <a:r>
              <a:rPr sz="1200">
                <a:solidFill>
                  <a:srgbClr val="E4DAD1"/>
                </a:solidFill>
                <a:latin typeface="Calibri"/>
                <a:ea typeface="Calibri"/>
                <a:cs typeface="Calibri"/>
              </a:rPr>
              <a:t>Record booking data that can guide future asset purchases.</a:t>
            </a:r>
            <a:endParaRPr sz="1200"/>
          </a:p>
        </p:txBody>
      </p:sp>
    </p:spTree>
    <p:extLst>
      <p:ext uri="{BB962C8B-B14F-4D97-AF65-F5344CB8AC3E}">
        <p14:creationId xmlns:p14="http://schemas.microsoft.com/office/powerpoint/2010/main" val="195579431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535705F-71DF-4FC8-8054-62DDC28C9A9A}"/>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APPROACH</a:t>
            </a:r>
            <a:endParaRPr sz="1100"/>
          </a:p>
        </p:txBody>
      </p:sp>
      <p:sp>
        <p:nvSpPr>
          <p:cNvPr id="3" name="Text 1">
            <a:extLst xmlns:a="http://schemas.openxmlformats.org/drawingml/2006/main">
              <a:ext uri="{FF2B5EF4-FFF2-40B4-BE49-F238E27FC236}">
                <a16:creationId xmlns:a16="http://schemas.microsoft.com/office/drawing/2014/main" id="{2D7635CB-F07B-44D2-BF47-FC0F08C97A2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Platform and prototyping</a:t>
            </a:r>
            <a:endParaRPr sz="2800"/>
          </a:p>
        </p:txBody>
      </p:sp>
      <p:sp>
        <p:nvSpPr>
          <p:cNvPr id="4" name="Text 2">
            <a:extLst xmlns:a="http://schemas.openxmlformats.org/drawingml/2006/main">
              <a:ext uri="{FF2B5EF4-FFF2-40B4-BE49-F238E27FC236}">
                <a16:creationId xmlns:a16="http://schemas.microsoft.com/office/drawing/2014/main" id="{58EFAAD1-F4BF-47A8-8BA2-04C95B959392}"/>
              </a:ext>
            </a:extLst>
          </p:cNvPr>
          <p:cNvSpPr>
            <a:spLocks xmlns:a="http://schemas.openxmlformats.org/drawingml/2006/main" noGrp="1"/>
          </p:cNvSpPr>
          <p:nvPr/>
        </p:nvSpPr>
        <p:spPr>
          <a:xfrm xmlns:a="http://schemas.openxmlformats.org/drawingml/2006/main">
            <a:off x="685800" y="1417320"/>
            <a:ext cx="5486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33241C"/>
                </a:solidFill>
                <a:latin typeface="Cambria"/>
                <a:ea typeface="Cambria"/>
                <a:cs typeface="Cambria"/>
              </a:rPr>
              <a:t>Why Power Apps</a:t>
            </a:r>
            <a:endParaRPr sz="1600"/>
          </a:p>
        </p:txBody>
      </p:sp>
      <p:sp>
        <p:nvSpPr>
          <p:cNvPr id="5" name="Shape 3">
            <a:extLst xmlns:a="http://schemas.openxmlformats.org/drawingml/2006/main">
              <a:ext uri="{FF2B5EF4-FFF2-40B4-BE49-F238E27FC236}">
                <a16:creationId xmlns:a16="http://schemas.microsoft.com/office/drawing/2014/main" id="{CA19A035-0ED2-4566-9304-3AEF0D902344}"/>
              </a:ext>
            </a:extLst>
          </p:cNvPr>
          <p:cNvSpPr>
            <a:spLocks xmlns:a="http://schemas.openxmlformats.org/drawingml/2006/main" noGrp="1"/>
          </p:cNvSpPr>
          <p:nvPr/>
        </p:nvSpPr>
        <p:spPr>
          <a:xfrm xmlns:a="http://schemas.openxmlformats.org/drawingml/2006/main">
            <a:off x="713232" y="1929384"/>
            <a:ext cx="219456" cy="219456"/>
          </a:xfrm>
          <a:prstGeom xmlns:a="http://schemas.openxmlformats.org/drawingml/2006/main" prst="ellipse">
            <a:avLst/>
          </a:prstGeom>
          <a:solidFill xmlns:a="http://schemas.openxmlformats.org/drawingml/2006/main">
            <a:srgbClr val="1C7A66"/>
          </a:solidFill>
        </p:spPr>
      </p:sp>
      <p:sp>
        <p:nvSpPr>
          <p:cNvPr id="6" name="Text 4">
            <a:extLst xmlns:a="http://schemas.openxmlformats.org/drawingml/2006/main">
              <a:ext uri="{FF2B5EF4-FFF2-40B4-BE49-F238E27FC236}">
                <a16:creationId xmlns:a16="http://schemas.microsoft.com/office/drawing/2014/main" id="{6EBFF159-0446-4769-9F1D-5FC62266AD1F}"/>
              </a:ext>
            </a:extLst>
          </p:cNvPr>
          <p:cNvSpPr>
            <a:spLocks xmlns:a="http://schemas.openxmlformats.org/drawingml/2006/main" noGrp="1"/>
          </p:cNvSpPr>
          <p:nvPr/>
        </p:nvSpPr>
        <p:spPr>
          <a:xfrm xmlns:a="http://schemas.openxmlformats.org/drawingml/2006/main">
            <a:off x="1060704" y="1874520"/>
            <a:ext cx="23774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33241C"/>
                </a:solidFill>
                <a:latin typeface="Calibri"/>
                <a:ea typeface="Calibri"/>
                <a:cs typeface="Calibri"/>
              </a:rPr>
              <a:t>Outlook email automation</a:t>
            </a:r>
            <a:endParaRPr sz="1200"/>
          </a:p>
        </p:txBody>
      </p:sp>
      <p:sp>
        <p:nvSpPr>
          <p:cNvPr id="7" name="Text 5">
            <a:extLst xmlns:a="http://schemas.openxmlformats.org/drawingml/2006/main">
              <a:ext uri="{FF2B5EF4-FFF2-40B4-BE49-F238E27FC236}">
                <a16:creationId xmlns:a16="http://schemas.microsoft.com/office/drawing/2014/main" id="{9A6D9EEC-55AF-4AE3-841D-95A4A9B2687E}"/>
              </a:ext>
            </a:extLst>
          </p:cNvPr>
          <p:cNvSpPr>
            <a:spLocks xmlns:a="http://schemas.openxmlformats.org/drawingml/2006/main" noGrp="1"/>
          </p:cNvSpPr>
          <p:nvPr/>
        </p:nvSpPr>
        <p:spPr>
          <a:xfrm xmlns:a="http://schemas.openxmlformats.org/drawingml/2006/main">
            <a:off x="3566160" y="1874520"/>
            <a:ext cx="41148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00"/>
              </a:lnSpc>
              <a:buNone/>
            </a:pPr>
            <a:r>
              <a:rPr sz="1150">
                <a:solidFill>
                  <a:srgbClr val="5E534B"/>
                </a:solidFill>
                <a:latin typeface="Calibri"/>
                <a:ea typeface="Calibri"/>
                <a:cs typeface="Calibri"/>
              </a:rPr>
              <a:t>Booking, approval, decline and cancellation emails send automatically.</a:t>
            </a:r>
            <a:endParaRPr sz="1150"/>
          </a:p>
        </p:txBody>
      </p:sp>
      <p:sp>
        <p:nvSpPr>
          <p:cNvPr id="8" name="Shape 6">
            <a:extLst xmlns:a="http://schemas.openxmlformats.org/drawingml/2006/main">
              <a:ext uri="{FF2B5EF4-FFF2-40B4-BE49-F238E27FC236}">
                <a16:creationId xmlns:a16="http://schemas.microsoft.com/office/drawing/2014/main" id="{ED0753EC-F3AF-45B7-8C22-34277E7B6C19}"/>
              </a:ext>
            </a:extLst>
          </p:cNvPr>
          <p:cNvSpPr>
            <a:spLocks xmlns:a="http://schemas.openxmlformats.org/drawingml/2006/main" noGrp="1"/>
          </p:cNvSpPr>
          <p:nvPr/>
        </p:nvSpPr>
        <p:spPr>
          <a:xfrm xmlns:a="http://schemas.openxmlformats.org/drawingml/2006/main">
            <a:off x="713232" y="2551176"/>
            <a:ext cx="219456" cy="219456"/>
          </a:xfrm>
          <a:prstGeom xmlns:a="http://schemas.openxmlformats.org/drawingml/2006/main" prst="ellipse">
            <a:avLst/>
          </a:prstGeom>
          <a:solidFill xmlns:a="http://schemas.openxmlformats.org/drawingml/2006/main">
            <a:srgbClr val="1C7A66"/>
          </a:solidFill>
        </p:spPr>
      </p:sp>
      <p:sp>
        <p:nvSpPr>
          <p:cNvPr id="9" name="Text 7">
            <a:extLst xmlns:a="http://schemas.openxmlformats.org/drawingml/2006/main">
              <a:ext uri="{FF2B5EF4-FFF2-40B4-BE49-F238E27FC236}">
                <a16:creationId xmlns:a16="http://schemas.microsoft.com/office/drawing/2014/main" id="{69DDA890-9B39-4251-8D77-15577AF296F2}"/>
              </a:ext>
            </a:extLst>
          </p:cNvPr>
          <p:cNvSpPr>
            <a:spLocks xmlns:a="http://schemas.openxmlformats.org/drawingml/2006/main" noGrp="1"/>
          </p:cNvSpPr>
          <p:nvPr/>
        </p:nvSpPr>
        <p:spPr>
          <a:xfrm xmlns:a="http://schemas.openxmlformats.org/drawingml/2006/main">
            <a:off x="1060704" y="2496312"/>
            <a:ext cx="23774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33241C"/>
                </a:solidFill>
                <a:latin typeface="Calibri"/>
                <a:ea typeface="Calibri"/>
                <a:cs typeface="Calibri"/>
              </a:rPr>
              <a:t>Calendar event creation</a:t>
            </a:r>
            <a:endParaRPr sz="1200"/>
          </a:p>
        </p:txBody>
      </p:sp>
      <p:sp>
        <p:nvSpPr>
          <p:cNvPr id="10" name="Text 8">
            <a:extLst xmlns:a="http://schemas.openxmlformats.org/drawingml/2006/main">
              <a:ext uri="{FF2B5EF4-FFF2-40B4-BE49-F238E27FC236}">
                <a16:creationId xmlns:a16="http://schemas.microsoft.com/office/drawing/2014/main" id="{F8C6428B-A51D-46DA-B9D8-2BC992044E11}"/>
              </a:ext>
            </a:extLst>
          </p:cNvPr>
          <p:cNvSpPr>
            <a:spLocks xmlns:a="http://schemas.openxmlformats.org/drawingml/2006/main" noGrp="1"/>
          </p:cNvSpPr>
          <p:nvPr/>
        </p:nvSpPr>
        <p:spPr>
          <a:xfrm xmlns:a="http://schemas.openxmlformats.org/drawingml/2006/main">
            <a:off x="3566160" y="2496312"/>
            <a:ext cx="41148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00"/>
              </a:lnSpc>
              <a:buNone/>
            </a:pPr>
            <a:r>
              <a:rPr sz="1150">
                <a:solidFill>
                  <a:srgbClr val="5E534B"/>
                </a:solidFill>
                <a:latin typeface="Calibri"/>
                <a:ea typeface="Calibri"/>
                <a:cs typeface="Calibri"/>
              </a:rPr>
              <a:t>An approved booking creates an invite for the user and the studio.</a:t>
            </a:r>
            <a:endParaRPr sz="1150"/>
          </a:p>
        </p:txBody>
      </p:sp>
      <p:sp>
        <p:nvSpPr>
          <p:cNvPr id="11" name="Shape 9">
            <a:extLst xmlns:a="http://schemas.openxmlformats.org/drawingml/2006/main">
              <a:ext uri="{FF2B5EF4-FFF2-40B4-BE49-F238E27FC236}">
                <a16:creationId xmlns:a16="http://schemas.microsoft.com/office/drawing/2014/main" id="{C7CC0814-2804-4D62-B0A3-42FA537B0317}"/>
              </a:ext>
            </a:extLst>
          </p:cNvPr>
          <p:cNvSpPr>
            <a:spLocks xmlns:a="http://schemas.openxmlformats.org/drawingml/2006/main" noGrp="1"/>
          </p:cNvSpPr>
          <p:nvPr/>
        </p:nvSpPr>
        <p:spPr>
          <a:xfrm xmlns:a="http://schemas.openxmlformats.org/drawingml/2006/main">
            <a:off x="713232" y="3172968"/>
            <a:ext cx="219456" cy="219456"/>
          </a:xfrm>
          <a:prstGeom xmlns:a="http://schemas.openxmlformats.org/drawingml/2006/main" prst="ellipse">
            <a:avLst/>
          </a:prstGeom>
          <a:solidFill xmlns:a="http://schemas.openxmlformats.org/drawingml/2006/main">
            <a:srgbClr val="1C7A66"/>
          </a:solidFill>
        </p:spPr>
      </p:sp>
      <p:sp>
        <p:nvSpPr>
          <p:cNvPr id="12" name="Text 10">
            <a:extLst xmlns:a="http://schemas.openxmlformats.org/drawingml/2006/main">
              <a:ext uri="{FF2B5EF4-FFF2-40B4-BE49-F238E27FC236}">
                <a16:creationId xmlns:a16="http://schemas.microsoft.com/office/drawing/2014/main" id="{9843CF67-0363-4680-8714-A02F92969FC9}"/>
              </a:ext>
            </a:extLst>
          </p:cNvPr>
          <p:cNvSpPr>
            <a:spLocks xmlns:a="http://schemas.openxmlformats.org/drawingml/2006/main" noGrp="1"/>
          </p:cNvSpPr>
          <p:nvPr/>
        </p:nvSpPr>
        <p:spPr>
          <a:xfrm xmlns:a="http://schemas.openxmlformats.org/drawingml/2006/main">
            <a:off x="1060704" y="3118104"/>
            <a:ext cx="23774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33241C"/>
                </a:solidFill>
                <a:latin typeface="Calibri"/>
                <a:ea typeface="Calibri"/>
                <a:cs typeface="Calibri"/>
              </a:rPr>
              <a:t>Microsoft Lists for data</a:t>
            </a:r>
            <a:endParaRPr sz="1200"/>
          </a:p>
        </p:txBody>
      </p:sp>
      <p:sp>
        <p:nvSpPr>
          <p:cNvPr id="13" name="Text 11">
            <a:extLst xmlns:a="http://schemas.openxmlformats.org/drawingml/2006/main">
              <a:ext uri="{FF2B5EF4-FFF2-40B4-BE49-F238E27FC236}">
                <a16:creationId xmlns:a16="http://schemas.microsoft.com/office/drawing/2014/main" id="{42FD24D2-7BD9-4C4E-AA3D-B37EE1D4D32C}"/>
              </a:ext>
            </a:extLst>
          </p:cNvPr>
          <p:cNvSpPr>
            <a:spLocks xmlns:a="http://schemas.openxmlformats.org/drawingml/2006/main" noGrp="1"/>
          </p:cNvSpPr>
          <p:nvPr/>
        </p:nvSpPr>
        <p:spPr>
          <a:xfrm xmlns:a="http://schemas.openxmlformats.org/drawingml/2006/main">
            <a:off x="3566160" y="3118104"/>
            <a:ext cx="41148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00"/>
              </a:lnSpc>
              <a:buNone/>
            </a:pPr>
            <a:r>
              <a:rPr sz="1150">
                <a:solidFill>
                  <a:srgbClr val="5E534B"/>
                </a:solidFill>
                <a:latin typeface="Calibri"/>
                <a:ea typeface="Calibri"/>
                <a:cs typeface="Calibri"/>
              </a:rPr>
              <a:t>Bookings, assets, bundles, return issues and admins each in a list.</a:t>
            </a:r>
            <a:endParaRPr sz="1150"/>
          </a:p>
        </p:txBody>
      </p:sp>
      <p:sp>
        <p:nvSpPr>
          <p:cNvPr id="14" name="Shape 12">
            <a:extLst xmlns:a="http://schemas.openxmlformats.org/drawingml/2006/main">
              <a:ext uri="{FF2B5EF4-FFF2-40B4-BE49-F238E27FC236}">
                <a16:creationId xmlns:a16="http://schemas.microsoft.com/office/drawing/2014/main" id="{C4F11C24-94B6-435C-A144-39B46EF33AEB}"/>
              </a:ext>
            </a:extLst>
          </p:cNvPr>
          <p:cNvSpPr>
            <a:spLocks xmlns:a="http://schemas.openxmlformats.org/drawingml/2006/main" noGrp="1"/>
          </p:cNvSpPr>
          <p:nvPr/>
        </p:nvSpPr>
        <p:spPr>
          <a:xfrm xmlns:a="http://schemas.openxmlformats.org/drawingml/2006/main">
            <a:off x="713232" y="3794760"/>
            <a:ext cx="219456" cy="219456"/>
          </a:xfrm>
          <a:prstGeom xmlns:a="http://schemas.openxmlformats.org/drawingml/2006/main" prst="ellipse">
            <a:avLst/>
          </a:prstGeom>
          <a:solidFill xmlns:a="http://schemas.openxmlformats.org/drawingml/2006/main">
            <a:srgbClr val="1C7A66"/>
          </a:solidFill>
        </p:spPr>
      </p:sp>
      <p:sp>
        <p:nvSpPr>
          <p:cNvPr id="15" name="Text 13">
            <a:extLst xmlns:a="http://schemas.openxmlformats.org/drawingml/2006/main">
              <a:ext uri="{FF2B5EF4-FFF2-40B4-BE49-F238E27FC236}">
                <a16:creationId xmlns:a16="http://schemas.microsoft.com/office/drawing/2014/main" id="{F0B37F0F-CAB5-499E-A39F-EF59779D2988}"/>
              </a:ext>
            </a:extLst>
          </p:cNvPr>
          <p:cNvSpPr>
            <a:spLocks xmlns:a="http://schemas.openxmlformats.org/drawingml/2006/main" noGrp="1"/>
          </p:cNvSpPr>
          <p:nvPr/>
        </p:nvSpPr>
        <p:spPr>
          <a:xfrm xmlns:a="http://schemas.openxmlformats.org/drawingml/2006/main">
            <a:off x="1060704" y="3739896"/>
            <a:ext cx="23774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33241C"/>
                </a:solidFill>
                <a:latin typeface="Calibri"/>
                <a:ea typeface="Calibri"/>
                <a:cs typeface="Calibri"/>
              </a:rPr>
              <a:t>Data safety and sharing</a:t>
            </a:r>
            <a:endParaRPr sz="1200"/>
          </a:p>
        </p:txBody>
      </p:sp>
      <p:sp>
        <p:nvSpPr>
          <p:cNvPr id="16" name="Text 14">
            <a:extLst xmlns:a="http://schemas.openxmlformats.org/drawingml/2006/main">
              <a:ext uri="{FF2B5EF4-FFF2-40B4-BE49-F238E27FC236}">
                <a16:creationId xmlns:a16="http://schemas.microsoft.com/office/drawing/2014/main" id="{FF7E99CD-A7B3-4A08-B12F-D9BAC045B98B}"/>
              </a:ext>
            </a:extLst>
          </p:cNvPr>
          <p:cNvSpPr>
            <a:spLocks xmlns:a="http://schemas.openxmlformats.org/drawingml/2006/main" noGrp="1"/>
          </p:cNvSpPr>
          <p:nvPr/>
        </p:nvSpPr>
        <p:spPr>
          <a:xfrm xmlns:a="http://schemas.openxmlformats.org/drawingml/2006/main">
            <a:off x="3566160" y="3739896"/>
            <a:ext cx="411480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00"/>
              </a:lnSpc>
              <a:buNone/>
            </a:pPr>
            <a:r>
              <a:rPr sz="1150">
                <a:solidFill>
                  <a:srgbClr val="5E534B"/>
                </a:solidFill>
                <a:latin typeface="Calibri"/>
                <a:ea typeface="Calibri"/>
                <a:cs typeface="Calibri"/>
              </a:rPr>
              <a:t>Data stays in the Nestlé environment, and the app is easy to share.</a:t>
            </a:r>
            <a:endParaRPr sz="1150"/>
          </a:p>
        </p:txBody>
      </p:sp>
      <p:sp>
        <p:nvSpPr>
          <p:cNvPr id="17" name="Shape 15">
            <a:extLst xmlns:a="http://schemas.openxmlformats.org/drawingml/2006/main">
              <a:ext uri="{FF2B5EF4-FFF2-40B4-BE49-F238E27FC236}">
                <a16:creationId xmlns:a16="http://schemas.microsoft.com/office/drawing/2014/main" id="{BFA0B874-ECCD-4B70-BC55-DA1CB0415D08}"/>
              </a:ext>
            </a:extLst>
          </p:cNvPr>
          <p:cNvSpPr>
            <a:spLocks xmlns:a="http://schemas.openxmlformats.org/drawingml/2006/main" noGrp="1"/>
          </p:cNvSpPr>
          <p:nvPr/>
        </p:nvSpPr>
        <p:spPr>
          <a:xfrm xmlns:a="http://schemas.openxmlformats.org/drawingml/2006/main">
            <a:off x="8138160" y="1783080"/>
            <a:ext cx="3383280" cy="2331720"/>
          </a:xfrm>
          <a:prstGeom xmlns:a="http://schemas.openxmlformats.org/drawingml/2006/main" prst="roundRect">
            <a:avLst>
              <a:gd name="adj" fmla="val 1961"/>
            </a:avLst>
          </a:prstGeom>
          <a:solidFill xmlns:a="http://schemas.openxmlformats.org/drawingml/2006/main">
            <a:srgbClr val="33241C"/>
          </a:solidFill>
          <a:ln xmlns:a="http://schemas.openxmlformats.org/drawingml/2006/main" w="12700">
            <a:solidFill>
              <a:srgbClr val="33241C"/>
            </a:solidFill>
            <a:prstDash val="solid"/>
          </a:ln>
        </p:spPr>
      </p:sp>
      <p:sp>
        <p:nvSpPr>
          <p:cNvPr id="18" name="Text 16">
            <a:extLst xmlns:a="http://schemas.openxmlformats.org/drawingml/2006/main">
              <a:ext uri="{FF2B5EF4-FFF2-40B4-BE49-F238E27FC236}">
                <a16:creationId xmlns:a16="http://schemas.microsoft.com/office/drawing/2014/main" id="{C3E7EEBE-136B-4975-BCAF-39879EE1E4BF}"/>
              </a:ext>
            </a:extLst>
          </p:cNvPr>
          <p:cNvSpPr>
            <a:spLocks xmlns:a="http://schemas.openxmlformats.org/drawingml/2006/main" noGrp="1"/>
          </p:cNvSpPr>
          <p:nvPr/>
        </p:nvSpPr>
        <p:spPr>
          <a:xfrm xmlns:a="http://schemas.openxmlformats.org/drawingml/2006/main">
            <a:off x="8412480" y="2011680"/>
            <a:ext cx="283464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CONSTRAINT</a:t>
            </a:r>
            <a:endParaRPr sz="1050"/>
          </a:p>
        </p:txBody>
      </p:sp>
      <p:sp>
        <p:nvSpPr>
          <p:cNvPr id="19" name="Text 17">
            <a:extLst xmlns:a="http://schemas.openxmlformats.org/drawingml/2006/main">
              <a:ext uri="{FF2B5EF4-FFF2-40B4-BE49-F238E27FC236}">
                <a16:creationId xmlns:a16="http://schemas.microsoft.com/office/drawing/2014/main" id="{184DCBE1-6799-4E3E-9368-0B652200DFA2}"/>
              </a:ext>
            </a:extLst>
          </p:cNvPr>
          <p:cNvSpPr>
            <a:spLocks xmlns:a="http://schemas.openxmlformats.org/drawingml/2006/main" noGrp="1"/>
          </p:cNvSpPr>
          <p:nvPr/>
        </p:nvSpPr>
        <p:spPr>
          <a:xfrm xmlns:a="http://schemas.openxmlformats.org/drawingml/2006/main">
            <a:off x="8412480" y="2331720"/>
            <a:ext cx="28346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900"/>
              </a:lnSpc>
              <a:buNone/>
            </a:pPr>
            <a:r>
              <a:rPr sz="1350" b="1">
                <a:solidFill>
                  <a:srgbClr val="FFFFFF"/>
                </a:solidFill>
                <a:latin typeface="Cambria"/>
                <a:ea typeface="Cambria"/>
                <a:cs typeface="Cambria"/>
              </a:rPr>
              <a:t>AI-assisted building is disabled on Power Apps at organisation level.</a:t>
            </a:r>
            <a:endParaRPr sz="1350"/>
          </a:p>
        </p:txBody>
      </p:sp>
      <p:sp>
        <p:nvSpPr>
          <p:cNvPr id="20" name="Text 18">
            <a:extLst xmlns:a="http://schemas.openxmlformats.org/drawingml/2006/main">
              <a:ext uri="{FF2B5EF4-FFF2-40B4-BE49-F238E27FC236}">
                <a16:creationId xmlns:a16="http://schemas.microsoft.com/office/drawing/2014/main" id="{C04A5A87-D41F-4539-BB24-B883B31577FD}"/>
              </a:ext>
            </a:extLst>
          </p:cNvPr>
          <p:cNvSpPr>
            <a:spLocks xmlns:a="http://schemas.openxmlformats.org/drawingml/2006/main" noGrp="1"/>
          </p:cNvSpPr>
          <p:nvPr/>
        </p:nvSpPr>
        <p:spPr>
          <a:xfrm xmlns:a="http://schemas.openxmlformats.org/drawingml/2006/main">
            <a:off x="8412480" y="3200400"/>
            <a:ext cx="28346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00"/>
              </a:lnSpc>
              <a:buNone/>
            </a:pPr>
            <a:r>
              <a:rPr sz="1100">
                <a:solidFill>
                  <a:srgbClr val="C3B4A6"/>
                </a:solidFill>
                <a:latin typeface="Calibri"/>
                <a:ea typeface="Calibri"/>
                <a:cs typeface="Calibri"/>
              </a:rPr>
              <a:t>Every screen and interaction in the live app was created manually and coded with Microsoft fx.</a:t>
            </a:r>
            <a:endParaRPr sz="1100"/>
          </a:p>
        </p:txBody>
      </p:sp>
      <p:sp>
        <p:nvSpPr>
          <p:cNvPr id="21" name="Text 19">
            <a:extLst xmlns:a="http://schemas.openxmlformats.org/drawingml/2006/main">
              <a:ext uri="{FF2B5EF4-FFF2-40B4-BE49-F238E27FC236}">
                <a16:creationId xmlns:a16="http://schemas.microsoft.com/office/drawing/2014/main" id="{C5BAD7E5-958D-4E35-B533-12957AA18A2C}"/>
              </a:ext>
            </a:extLst>
          </p:cNvPr>
          <p:cNvSpPr>
            <a:spLocks xmlns:a="http://schemas.openxmlformats.org/drawingml/2006/main" noGrp="1"/>
          </p:cNvSpPr>
          <p:nvPr/>
        </p:nvSpPr>
        <p:spPr>
          <a:xfrm xmlns:a="http://schemas.openxmlformats.org/drawingml/2006/main">
            <a:off x="685800" y="4434840"/>
            <a:ext cx="5486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33241C"/>
                </a:solidFill>
                <a:latin typeface="Cambria"/>
                <a:ea typeface="Cambria"/>
                <a:cs typeface="Cambria"/>
              </a:rPr>
              <a:t>Prototyping before building</a:t>
            </a:r>
            <a:endParaRPr sz="1600"/>
          </a:p>
        </p:txBody>
      </p:sp>
      <p:sp>
        <p:nvSpPr>
          <p:cNvPr id="22" name="Shape 20">
            <a:extLst xmlns:a="http://schemas.openxmlformats.org/drawingml/2006/main">
              <a:ext uri="{FF2B5EF4-FFF2-40B4-BE49-F238E27FC236}">
                <a16:creationId xmlns:a16="http://schemas.microsoft.com/office/drawing/2014/main" id="{B236A5E5-CDE3-4083-B7AA-6D4450BFE97E}"/>
              </a:ext>
            </a:extLst>
          </p:cNvPr>
          <p:cNvSpPr>
            <a:spLocks xmlns:a="http://schemas.openxmlformats.org/drawingml/2006/main" noGrp="1"/>
          </p:cNvSpPr>
          <p:nvPr/>
        </p:nvSpPr>
        <p:spPr>
          <a:xfrm xmlns:a="http://schemas.openxmlformats.org/drawingml/2006/main">
            <a:off x="685800" y="4846320"/>
            <a:ext cx="2606040" cy="1417320"/>
          </a:xfrm>
          <a:prstGeom xmlns:a="http://schemas.openxmlformats.org/drawingml/2006/main" prst="roundRect">
            <a:avLst>
              <a:gd name="adj" fmla="val 3226"/>
            </a:avLst>
          </a:prstGeom>
          <a:solidFill xmlns:a="http://schemas.openxmlformats.org/drawingml/2006/main">
            <a:srgbClr val="F8F5F1"/>
          </a:solidFill>
          <a:ln xmlns:a="http://schemas.openxmlformats.org/drawingml/2006/main" w="11430">
            <a:solidFill>
              <a:srgbClr val="E3DCD4"/>
            </a:solidFill>
            <a:prstDash val="solid"/>
          </a:ln>
        </p:spPr>
      </p:sp>
      <p:sp>
        <p:nvSpPr>
          <p:cNvPr id="23" name="Text 21">
            <a:extLst xmlns:a="http://schemas.openxmlformats.org/drawingml/2006/main">
              <a:ext uri="{FF2B5EF4-FFF2-40B4-BE49-F238E27FC236}">
                <a16:creationId xmlns:a16="http://schemas.microsoft.com/office/drawing/2014/main" id="{0097CD0E-2F7D-4253-B8B0-775220A91E32}"/>
              </a:ext>
            </a:extLst>
          </p:cNvPr>
          <p:cNvSpPr>
            <a:spLocks xmlns:a="http://schemas.openxmlformats.org/drawingml/2006/main" noGrp="1"/>
          </p:cNvSpPr>
          <p:nvPr/>
        </p:nvSpPr>
        <p:spPr>
          <a:xfrm xmlns:a="http://schemas.openxmlformats.org/drawingml/2006/main">
            <a:off x="923544" y="4992624"/>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D98E22"/>
                </a:solidFill>
                <a:latin typeface="Cambria"/>
                <a:ea typeface="Cambria"/>
                <a:cs typeface="Cambria"/>
              </a:rPr>
              <a:t>01</a:t>
            </a:r>
            <a:endParaRPr sz="1500"/>
          </a:p>
        </p:txBody>
      </p:sp>
      <p:sp>
        <p:nvSpPr>
          <p:cNvPr id="24" name="Text 22">
            <a:extLst xmlns:a="http://schemas.openxmlformats.org/drawingml/2006/main">
              <a:ext uri="{FF2B5EF4-FFF2-40B4-BE49-F238E27FC236}">
                <a16:creationId xmlns:a16="http://schemas.microsoft.com/office/drawing/2014/main" id="{EC2B130C-85AD-4C89-A157-F6FD9998E65E}"/>
              </a:ext>
            </a:extLst>
          </p:cNvPr>
          <p:cNvSpPr>
            <a:spLocks xmlns:a="http://schemas.openxmlformats.org/drawingml/2006/main" noGrp="1"/>
          </p:cNvSpPr>
          <p:nvPr/>
        </p:nvSpPr>
        <p:spPr>
          <a:xfrm xmlns:a="http://schemas.openxmlformats.org/drawingml/2006/main">
            <a:off x="923544" y="5303520"/>
            <a:ext cx="213055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50" b="1">
                <a:solidFill>
                  <a:srgbClr val="33241C"/>
                </a:solidFill>
                <a:latin typeface="Cambria"/>
                <a:ea typeface="Cambria"/>
                <a:cs typeface="Cambria"/>
              </a:rPr>
              <a:t>Figma</a:t>
            </a:r>
            <a:endParaRPr sz="1350"/>
          </a:p>
        </p:txBody>
      </p:sp>
      <p:sp>
        <p:nvSpPr>
          <p:cNvPr id="25" name="Text 23">
            <a:extLst xmlns:a="http://schemas.openxmlformats.org/drawingml/2006/main">
              <a:ext uri="{FF2B5EF4-FFF2-40B4-BE49-F238E27FC236}">
                <a16:creationId xmlns:a16="http://schemas.microsoft.com/office/drawing/2014/main" id="{5DA59FF3-57BC-4528-A211-B4D53D11F974}"/>
              </a:ext>
            </a:extLst>
          </p:cNvPr>
          <p:cNvSpPr>
            <a:spLocks xmlns:a="http://schemas.openxmlformats.org/drawingml/2006/main" noGrp="1"/>
          </p:cNvSpPr>
          <p:nvPr/>
        </p:nvSpPr>
        <p:spPr>
          <a:xfrm xmlns:a="http://schemas.openxmlformats.org/drawingml/2006/main">
            <a:off x="923544" y="5596128"/>
            <a:ext cx="2130552"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Prototype built with AI to reach interactive screens quickly.</a:t>
            </a:r>
            <a:endParaRPr sz="1050"/>
          </a:p>
        </p:txBody>
      </p:sp>
      <p:sp>
        <p:nvSpPr>
          <p:cNvPr id="26" name="Shape 24">
            <a:extLst xmlns:a="http://schemas.openxmlformats.org/drawingml/2006/main">
              <a:ext uri="{FF2B5EF4-FFF2-40B4-BE49-F238E27FC236}">
                <a16:creationId xmlns:a16="http://schemas.microsoft.com/office/drawing/2014/main" id="{DA8C9624-034E-465E-8B2E-CF01E93A0DC7}"/>
              </a:ext>
            </a:extLst>
          </p:cNvPr>
          <p:cNvSpPr>
            <a:spLocks xmlns:a="http://schemas.openxmlformats.org/drawingml/2006/main" noGrp="1"/>
          </p:cNvSpPr>
          <p:nvPr/>
        </p:nvSpPr>
        <p:spPr>
          <a:xfrm xmlns:a="http://schemas.openxmlformats.org/drawingml/2006/main">
            <a:off x="3319272" y="5486400"/>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27" name="Shape 25">
            <a:extLst xmlns:a="http://schemas.openxmlformats.org/drawingml/2006/main">
              <a:ext uri="{FF2B5EF4-FFF2-40B4-BE49-F238E27FC236}">
                <a16:creationId xmlns:a16="http://schemas.microsoft.com/office/drawing/2014/main" id="{93C0FC7D-8C2D-472A-A812-F252DA826D0A}"/>
              </a:ext>
            </a:extLst>
          </p:cNvPr>
          <p:cNvSpPr>
            <a:spLocks xmlns:a="http://schemas.openxmlformats.org/drawingml/2006/main" noGrp="1"/>
          </p:cNvSpPr>
          <p:nvPr/>
        </p:nvSpPr>
        <p:spPr>
          <a:xfrm xmlns:a="http://schemas.openxmlformats.org/drawingml/2006/main">
            <a:off x="3547872" y="4846320"/>
            <a:ext cx="2606040" cy="1417320"/>
          </a:xfrm>
          <a:prstGeom xmlns:a="http://schemas.openxmlformats.org/drawingml/2006/main" prst="roundRect">
            <a:avLst>
              <a:gd name="adj" fmla="val 3226"/>
            </a:avLst>
          </a:prstGeom>
          <a:solidFill xmlns:a="http://schemas.openxmlformats.org/drawingml/2006/main">
            <a:srgbClr val="F8F5F1"/>
          </a:solidFill>
          <a:ln xmlns:a="http://schemas.openxmlformats.org/drawingml/2006/main" w="11430">
            <a:solidFill>
              <a:srgbClr val="E3DCD4"/>
            </a:solidFill>
            <a:prstDash val="solid"/>
          </a:ln>
        </p:spPr>
      </p:sp>
      <p:sp>
        <p:nvSpPr>
          <p:cNvPr id="28" name="Text 26">
            <a:extLst xmlns:a="http://schemas.openxmlformats.org/drawingml/2006/main">
              <a:ext uri="{FF2B5EF4-FFF2-40B4-BE49-F238E27FC236}">
                <a16:creationId xmlns:a16="http://schemas.microsoft.com/office/drawing/2014/main" id="{53B3F62E-9176-415B-8A2E-8FB71D5B00CA}"/>
              </a:ext>
            </a:extLst>
          </p:cNvPr>
          <p:cNvSpPr>
            <a:spLocks xmlns:a="http://schemas.openxmlformats.org/drawingml/2006/main" noGrp="1"/>
          </p:cNvSpPr>
          <p:nvPr/>
        </p:nvSpPr>
        <p:spPr>
          <a:xfrm xmlns:a="http://schemas.openxmlformats.org/drawingml/2006/main">
            <a:off x="3785616" y="4992624"/>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D98E22"/>
                </a:solidFill>
                <a:latin typeface="Cambria"/>
                <a:ea typeface="Cambria"/>
                <a:cs typeface="Cambria"/>
              </a:rPr>
              <a:t>02</a:t>
            </a:r>
            <a:endParaRPr sz="1500"/>
          </a:p>
        </p:txBody>
      </p:sp>
      <p:sp>
        <p:nvSpPr>
          <p:cNvPr id="29" name="Text 27">
            <a:extLst xmlns:a="http://schemas.openxmlformats.org/drawingml/2006/main">
              <a:ext uri="{FF2B5EF4-FFF2-40B4-BE49-F238E27FC236}">
                <a16:creationId xmlns:a16="http://schemas.microsoft.com/office/drawing/2014/main" id="{03C26484-4B3B-4053-93EA-617B92074918}"/>
              </a:ext>
            </a:extLst>
          </p:cNvPr>
          <p:cNvSpPr>
            <a:spLocks xmlns:a="http://schemas.openxmlformats.org/drawingml/2006/main" noGrp="1"/>
          </p:cNvSpPr>
          <p:nvPr/>
        </p:nvSpPr>
        <p:spPr>
          <a:xfrm xmlns:a="http://schemas.openxmlformats.org/drawingml/2006/main">
            <a:off x="3785616" y="5303520"/>
            <a:ext cx="213055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50" b="1">
                <a:solidFill>
                  <a:srgbClr val="33241C"/>
                </a:solidFill>
                <a:latin typeface="Cambria"/>
                <a:ea typeface="Cambria"/>
                <a:cs typeface="Cambria"/>
              </a:rPr>
              <a:t>GitHub</a:t>
            </a:r>
            <a:endParaRPr sz="1350"/>
          </a:p>
        </p:txBody>
      </p:sp>
      <p:sp>
        <p:nvSpPr>
          <p:cNvPr id="30" name="Text 28">
            <a:extLst xmlns:a="http://schemas.openxmlformats.org/drawingml/2006/main">
              <a:ext uri="{FF2B5EF4-FFF2-40B4-BE49-F238E27FC236}">
                <a16:creationId xmlns:a16="http://schemas.microsoft.com/office/drawing/2014/main" id="{EB76FB0B-4D78-4190-B74E-ED0D162A4767}"/>
              </a:ext>
            </a:extLst>
          </p:cNvPr>
          <p:cNvSpPr>
            <a:spLocks xmlns:a="http://schemas.openxmlformats.org/drawingml/2006/main" noGrp="1"/>
          </p:cNvSpPr>
          <p:nvPr/>
        </p:nvSpPr>
        <p:spPr>
          <a:xfrm xmlns:a="http://schemas.openxmlformats.org/drawingml/2006/main">
            <a:off x="3785616" y="5596128"/>
            <a:ext cx="2130552"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Moved to a repository once the Figma credits ran out.</a:t>
            </a:r>
            <a:endParaRPr sz="1050"/>
          </a:p>
        </p:txBody>
      </p:sp>
      <p:sp>
        <p:nvSpPr>
          <p:cNvPr id="31" name="Shape 29">
            <a:extLst xmlns:a="http://schemas.openxmlformats.org/drawingml/2006/main">
              <a:ext uri="{FF2B5EF4-FFF2-40B4-BE49-F238E27FC236}">
                <a16:creationId xmlns:a16="http://schemas.microsoft.com/office/drawing/2014/main" id="{5F17D4E1-A2AA-4F80-8249-69535BD226BA}"/>
              </a:ext>
            </a:extLst>
          </p:cNvPr>
          <p:cNvSpPr>
            <a:spLocks xmlns:a="http://schemas.openxmlformats.org/drawingml/2006/main" noGrp="1"/>
          </p:cNvSpPr>
          <p:nvPr/>
        </p:nvSpPr>
        <p:spPr>
          <a:xfrm xmlns:a="http://schemas.openxmlformats.org/drawingml/2006/main">
            <a:off x="6181344" y="5486400"/>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2" name="Shape 30">
            <a:extLst xmlns:a="http://schemas.openxmlformats.org/drawingml/2006/main">
              <a:ext uri="{FF2B5EF4-FFF2-40B4-BE49-F238E27FC236}">
                <a16:creationId xmlns:a16="http://schemas.microsoft.com/office/drawing/2014/main" id="{799713EC-E6D0-4160-AA68-D82FC8EBAA53}"/>
              </a:ext>
            </a:extLst>
          </p:cNvPr>
          <p:cNvSpPr>
            <a:spLocks xmlns:a="http://schemas.openxmlformats.org/drawingml/2006/main" noGrp="1"/>
          </p:cNvSpPr>
          <p:nvPr/>
        </p:nvSpPr>
        <p:spPr>
          <a:xfrm xmlns:a="http://schemas.openxmlformats.org/drawingml/2006/main">
            <a:off x="6409944" y="4846320"/>
            <a:ext cx="2606040" cy="1417320"/>
          </a:xfrm>
          <a:prstGeom xmlns:a="http://schemas.openxmlformats.org/drawingml/2006/main" prst="roundRect">
            <a:avLst>
              <a:gd name="adj" fmla="val 3226"/>
            </a:avLst>
          </a:prstGeom>
          <a:solidFill xmlns:a="http://schemas.openxmlformats.org/drawingml/2006/main">
            <a:srgbClr val="F8F5F1"/>
          </a:solidFill>
          <a:ln xmlns:a="http://schemas.openxmlformats.org/drawingml/2006/main" w="11430">
            <a:solidFill>
              <a:srgbClr val="E3DCD4"/>
            </a:solidFill>
            <a:prstDash val="solid"/>
          </a:ln>
        </p:spPr>
      </p:sp>
      <p:sp>
        <p:nvSpPr>
          <p:cNvPr id="33" name="Text 31">
            <a:extLst xmlns:a="http://schemas.openxmlformats.org/drawingml/2006/main">
              <a:ext uri="{FF2B5EF4-FFF2-40B4-BE49-F238E27FC236}">
                <a16:creationId xmlns:a16="http://schemas.microsoft.com/office/drawing/2014/main" id="{F17E0CB0-6072-4615-BFD1-C6809F1851F6}"/>
              </a:ext>
            </a:extLst>
          </p:cNvPr>
          <p:cNvSpPr>
            <a:spLocks xmlns:a="http://schemas.openxmlformats.org/drawingml/2006/main" noGrp="1"/>
          </p:cNvSpPr>
          <p:nvPr/>
        </p:nvSpPr>
        <p:spPr>
          <a:xfrm xmlns:a="http://schemas.openxmlformats.org/drawingml/2006/main">
            <a:off x="6647688" y="4992624"/>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D98E22"/>
                </a:solidFill>
                <a:latin typeface="Cambria"/>
                <a:ea typeface="Cambria"/>
                <a:cs typeface="Cambria"/>
              </a:rPr>
              <a:t>03</a:t>
            </a:r>
            <a:endParaRPr sz="1500"/>
          </a:p>
        </p:txBody>
      </p:sp>
      <p:sp>
        <p:nvSpPr>
          <p:cNvPr id="34" name="Text 32">
            <a:extLst xmlns:a="http://schemas.openxmlformats.org/drawingml/2006/main">
              <a:ext uri="{FF2B5EF4-FFF2-40B4-BE49-F238E27FC236}">
                <a16:creationId xmlns:a16="http://schemas.microsoft.com/office/drawing/2014/main" id="{FF33CED2-E40A-4876-8C41-3AB974104298}"/>
              </a:ext>
            </a:extLst>
          </p:cNvPr>
          <p:cNvSpPr>
            <a:spLocks xmlns:a="http://schemas.openxmlformats.org/drawingml/2006/main" noGrp="1"/>
          </p:cNvSpPr>
          <p:nvPr/>
        </p:nvSpPr>
        <p:spPr>
          <a:xfrm xmlns:a="http://schemas.openxmlformats.org/drawingml/2006/main">
            <a:off x="6647688" y="5303520"/>
            <a:ext cx="213055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50" b="1">
                <a:solidFill>
                  <a:srgbClr val="33241C"/>
                </a:solidFill>
                <a:latin typeface="Cambria"/>
                <a:ea typeface="Cambria"/>
                <a:cs typeface="Cambria"/>
              </a:rPr>
              <a:t>Codex and Claude</a:t>
            </a:r>
            <a:endParaRPr sz="1350"/>
          </a:p>
        </p:txBody>
      </p:sp>
      <p:sp>
        <p:nvSpPr>
          <p:cNvPr id="35" name="Text 33">
            <a:extLst xmlns:a="http://schemas.openxmlformats.org/drawingml/2006/main">
              <a:ext uri="{FF2B5EF4-FFF2-40B4-BE49-F238E27FC236}">
                <a16:creationId xmlns:a16="http://schemas.microsoft.com/office/drawing/2014/main" id="{CC11D0F0-C505-444C-A604-333BA9269B4C}"/>
              </a:ext>
            </a:extLst>
          </p:cNvPr>
          <p:cNvSpPr>
            <a:spLocks xmlns:a="http://schemas.openxmlformats.org/drawingml/2006/main" noGrp="1"/>
          </p:cNvSpPr>
          <p:nvPr/>
        </p:nvSpPr>
        <p:spPr>
          <a:xfrm xmlns:a="http://schemas.openxmlformats.org/drawingml/2006/main">
            <a:off x="6647688" y="5596128"/>
            <a:ext cx="2130552"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Almost a functional app, with no data or automation.</a:t>
            </a:r>
            <a:endParaRPr sz="1050"/>
          </a:p>
        </p:txBody>
      </p:sp>
      <p:sp>
        <p:nvSpPr>
          <p:cNvPr id="36" name="Shape 34">
            <a:extLst xmlns:a="http://schemas.openxmlformats.org/drawingml/2006/main">
              <a:ext uri="{FF2B5EF4-FFF2-40B4-BE49-F238E27FC236}">
                <a16:creationId xmlns:a16="http://schemas.microsoft.com/office/drawing/2014/main" id="{154C5855-CEEC-4B25-A2DA-0846546BC956}"/>
              </a:ext>
            </a:extLst>
          </p:cNvPr>
          <p:cNvSpPr>
            <a:spLocks xmlns:a="http://schemas.openxmlformats.org/drawingml/2006/main" noGrp="1"/>
          </p:cNvSpPr>
          <p:nvPr/>
        </p:nvSpPr>
        <p:spPr>
          <a:xfrm xmlns:a="http://schemas.openxmlformats.org/drawingml/2006/main">
            <a:off x="9043416" y="5486400"/>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7" name="Shape 35">
            <a:extLst xmlns:a="http://schemas.openxmlformats.org/drawingml/2006/main">
              <a:ext uri="{FF2B5EF4-FFF2-40B4-BE49-F238E27FC236}">
                <a16:creationId xmlns:a16="http://schemas.microsoft.com/office/drawing/2014/main" id="{96A54B2D-861E-4A51-A38D-7DAB21EF5EBC}"/>
              </a:ext>
            </a:extLst>
          </p:cNvPr>
          <p:cNvSpPr>
            <a:spLocks xmlns:a="http://schemas.openxmlformats.org/drawingml/2006/main" noGrp="1"/>
          </p:cNvSpPr>
          <p:nvPr/>
        </p:nvSpPr>
        <p:spPr>
          <a:xfrm xmlns:a="http://schemas.openxmlformats.org/drawingml/2006/main">
            <a:off x="9272016" y="4846320"/>
            <a:ext cx="2606040" cy="1417320"/>
          </a:xfrm>
          <a:prstGeom xmlns:a="http://schemas.openxmlformats.org/drawingml/2006/main" prst="roundRect">
            <a:avLst>
              <a:gd name="adj" fmla="val 3226"/>
            </a:avLst>
          </a:prstGeom>
          <a:solidFill xmlns:a="http://schemas.openxmlformats.org/drawingml/2006/main">
            <a:srgbClr val="F8F5F1"/>
          </a:solidFill>
          <a:ln xmlns:a="http://schemas.openxmlformats.org/drawingml/2006/main" w="11430">
            <a:solidFill>
              <a:srgbClr val="E3DCD4"/>
            </a:solidFill>
            <a:prstDash val="solid"/>
          </a:ln>
        </p:spPr>
      </p:sp>
      <p:sp>
        <p:nvSpPr>
          <p:cNvPr id="38" name="Text 36">
            <a:extLst xmlns:a="http://schemas.openxmlformats.org/drawingml/2006/main">
              <a:ext uri="{FF2B5EF4-FFF2-40B4-BE49-F238E27FC236}">
                <a16:creationId xmlns:a16="http://schemas.microsoft.com/office/drawing/2014/main" id="{F9426AC2-ABB8-4175-93B5-C3F0A81E8C65}"/>
              </a:ext>
            </a:extLst>
          </p:cNvPr>
          <p:cNvSpPr>
            <a:spLocks xmlns:a="http://schemas.openxmlformats.org/drawingml/2006/main" noGrp="1"/>
          </p:cNvSpPr>
          <p:nvPr/>
        </p:nvSpPr>
        <p:spPr>
          <a:xfrm xmlns:a="http://schemas.openxmlformats.org/drawingml/2006/main">
            <a:off x="9509760" y="4992624"/>
            <a:ext cx="9144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D98E22"/>
                </a:solidFill>
                <a:latin typeface="Cambria"/>
                <a:ea typeface="Cambria"/>
                <a:cs typeface="Cambria"/>
              </a:rPr>
              <a:t>04</a:t>
            </a:r>
            <a:endParaRPr sz="1500"/>
          </a:p>
        </p:txBody>
      </p:sp>
      <p:sp>
        <p:nvSpPr>
          <p:cNvPr id="39" name="Text 37">
            <a:extLst xmlns:a="http://schemas.openxmlformats.org/drawingml/2006/main">
              <a:ext uri="{FF2B5EF4-FFF2-40B4-BE49-F238E27FC236}">
                <a16:creationId xmlns:a16="http://schemas.microsoft.com/office/drawing/2014/main" id="{9BB8D931-CD98-485F-9664-D5EA6C7B6B8D}"/>
              </a:ext>
            </a:extLst>
          </p:cNvPr>
          <p:cNvSpPr>
            <a:spLocks xmlns:a="http://schemas.openxmlformats.org/drawingml/2006/main" noGrp="1"/>
          </p:cNvSpPr>
          <p:nvPr/>
        </p:nvSpPr>
        <p:spPr>
          <a:xfrm xmlns:a="http://schemas.openxmlformats.org/drawingml/2006/main">
            <a:off x="9509760" y="5303520"/>
            <a:ext cx="2130552"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50" b="1">
                <a:solidFill>
                  <a:srgbClr val="33241C"/>
                </a:solidFill>
                <a:latin typeface="Cambria"/>
                <a:ea typeface="Cambria"/>
                <a:cs typeface="Cambria"/>
              </a:rPr>
              <a:t>Power Apps</a:t>
            </a:r>
            <a:endParaRPr sz="1350"/>
          </a:p>
        </p:txBody>
      </p:sp>
      <p:sp>
        <p:nvSpPr>
          <p:cNvPr id="40" name="Text 38">
            <a:extLst xmlns:a="http://schemas.openxmlformats.org/drawingml/2006/main">
              <a:ext uri="{FF2B5EF4-FFF2-40B4-BE49-F238E27FC236}">
                <a16:creationId xmlns:a16="http://schemas.microsoft.com/office/drawing/2014/main" id="{AE0EDA07-DC6E-4345-9D3E-CD3BA324CB46}"/>
              </a:ext>
            </a:extLst>
          </p:cNvPr>
          <p:cNvSpPr>
            <a:spLocks xmlns:a="http://schemas.openxmlformats.org/drawingml/2006/main" noGrp="1"/>
          </p:cNvSpPr>
          <p:nvPr/>
        </p:nvSpPr>
        <p:spPr>
          <a:xfrm xmlns:a="http://schemas.openxmlformats.org/drawingml/2006/main">
            <a:off x="9509760" y="5596128"/>
            <a:ext cx="2130552"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Only the tested design was rebuilt manually.</a:t>
            </a:r>
            <a:endParaRPr sz="1050"/>
          </a:p>
        </p:txBody>
      </p:sp>
    </p:spTree>
    <p:extLst>
      <p:ext uri="{BB962C8B-B14F-4D97-AF65-F5344CB8AC3E}">
        <p14:creationId xmlns:p14="http://schemas.microsoft.com/office/powerpoint/2010/main" val="1959159229"/>
      </p:ext>
    </p:extLst>
  </p:cSld>
</p:sld>
</file>

<file path=ppt/slides/slide4.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D85EEBB8-0F11-42AF-868C-A7C5D0706DEF}"/>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ellipse">
            <a:avLst/>
          </a:prstGeom>
          <a:solidFill xmlns:a="http://schemas.openxmlformats.org/drawingml/2006/main">
            <a:srgbClr val="D98E22"/>
          </a:solidFill>
        </p:spPr>
      </p:sp>
      <p:sp>
        <p:nvSpPr>
          <p:cNvPr id="3" name="Text 1">
            <a:extLst xmlns:a="http://schemas.openxmlformats.org/drawingml/2006/main">
              <a:ext uri="{FF2B5EF4-FFF2-40B4-BE49-F238E27FC236}">
                <a16:creationId xmlns:a16="http://schemas.microsoft.com/office/drawing/2014/main" id="{4CAE762F-7AB4-4477-8D43-D4E9A7A3AD9F}"/>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241811"/>
                </a:solidFill>
                <a:latin typeface="Cambria"/>
                <a:ea typeface="Cambria"/>
                <a:cs typeface="Cambria"/>
              </a:rPr>
              <a:t>02</a:t>
            </a:r>
            <a:endParaRPr sz="2400"/>
          </a:p>
        </p:txBody>
      </p:sp>
      <p:sp>
        <p:nvSpPr>
          <p:cNvPr id="4" name="Text 2">
            <a:extLst xmlns:a="http://schemas.openxmlformats.org/drawingml/2006/main">
              <a:ext uri="{FF2B5EF4-FFF2-40B4-BE49-F238E27FC236}">
                <a16:creationId xmlns:a16="http://schemas.microsoft.com/office/drawing/2014/main" id="{561FAA32-896F-4890-81DD-763622427B57}"/>
              </a:ext>
            </a:extLst>
          </p:cNvPr>
          <p:cNvSpPr>
            <a:spLocks xmlns:a="http://schemas.openxmlformats.org/drawingml/2006/main" noGrp="1"/>
          </p:cNvSpPr>
          <p:nvPr/>
        </p:nvSpPr>
        <p:spPr>
          <a:xfrm xmlns:a="http://schemas.openxmlformats.org/drawingml/2006/main">
            <a:off x="2194560" y="2240280"/>
            <a:ext cx="8778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rgbClr val="FFFFFF"/>
                </a:solidFill>
                <a:latin typeface="Cambria"/>
                <a:ea typeface="Cambria"/>
                <a:cs typeface="Cambria"/>
              </a:rPr>
              <a:t>User testing and feedback</a:t>
            </a:r>
            <a:endParaRPr sz="3600"/>
          </a:p>
        </p:txBody>
      </p:sp>
      <p:sp>
        <p:nvSpPr>
          <p:cNvPr id="5" name="Text 3">
            <a:extLst xmlns:a="http://schemas.openxmlformats.org/drawingml/2006/main">
              <a:ext uri="{FF2B5EF4-FFF2-40B4-BE49-F238E27FC236}">
                <a16:creationId xmlns:a16="http://schemas.microsoft.com/office/drawing/2014/main" id="{578A2987-4CD7-433C-8DD4-AB34416D6904}"/>
              </a:ext>
            </a:extLst>
          </p:cNvPr>
          <p:cNvSpPr>
            <a:spLocks xmlns:a="http://schemas.openxmlformats.org/drawingml/2006/main" noGrp="1"/>
          </p:cNvSpPr>
          <p:nvPr/>
        </p:nvSpPr>
        <p:spPr>
          <a:xfrm xmlns:a="http://schemas.openxmlformats.org/drawingml/2006/main">
            <a:off x="2231136" y="3154680"/>
            <a:ext cx="78638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1450">
                <a:solidFill>
                  <a:srgbClr val="C3B4A6"/>
                </a:solidFill>
                <a:latin typeface="Calibri"/>
                <a:ea typeface="Calibri"/>
                <a:cs typeface="Calibri"/>
              </a:rPr>
              <a:t>Four rounds of feedback on the prototype, and what changed as a result.</a:t>
            </a:r>
            <a:endParaRPr sz="1450"/>
          </a:p>
        </p:txBody>
      </p:sp>
    </p:spTree>
    <p:extLst>
      <p:ext uri="{BB962C8B-B14F-4D97-AF65-F5344CB8AC3E}">
        <p14:creationId xmlns:p14="http://schemas.microsoft.com/office/powerpoint/2010/main" val="151172113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ECF68EE-4D6A-498B-A46F-F4D9A29AAD09}"/>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USER TESTING 01</a:t>
            </a:r>
            <a:endParaRPr sz="1100"/>
          </a:p>
        </p:txBody>
      </p:sp>
      <p:sp>
        <p:nvSpPr>
          <p:cNvPr id="3" name="Text 1">
            <a:extLst xmlns:a="http://schemas.openxmlformats.org/drawingml/2006/main">
              <a:ext uri="{FF2B5EF4-FFF2-40B4-BE49-F238E27FC236}">
                <a16:creationId xmlns:a16="http://schemas.microsoft.com/office/drawing/2014/main" id="{E79D97A3-3947-4FF1-8610-71D3FE598FA3}"/>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Booking calendar and asset selection</a:t>
            </a:r>
            <a:endParaRPr sz="2800"/>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d59fb8ce842d4184"/>
          <a:stretch xmlns:a="http://schemas.openxmlformats.org/drawingml/2006/main">
            <a:fillRect l="0" t="0" r="0" b="0"/>
          </a:stretch>
        </p:blipFill>
        <p:spPr>
          <a:xfrm xmlns:a="http://schemas.openxmlformats.org/drawingml/2006/main">
            <a:off x="1242210" y="1417320"/>
            <a:ext cx="4922220" cy="4663440"/>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B1D1978C-F7D7-44B0-B024-617E027D7D0A}"/>
              </a:ext>
            </a:extLst>
          </p:cNvPr>
          <p:cNvSpPr>
            <a:spLocks xmlns:a="http://schemas.openxmlformats.org/drawingml/2006/main" noGrp="1"/>
          </p:cNvSpPr>
          <p:nvPr/>
        </p:nvSpPr>
        <p:spPr>
          <a:xfrm xmlns:a="http://schemas.openxmlformats.org/drawingml/2006/main">
            <a:off x="685800" y="6245352"/>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Before</a:t>
            </a:r>
            <a:endParaRPr sz="1050"/>
          </a:p>
        </p:txBody>
      </p:sp>
      <p:sp>
        <p:nvSpPr>
          <p:cNvPr id="6" name="Text 3">
            <a:extLst xmlns:a="http://schemas.openxmlformats.org/drawingml/2006/main">
              <a:ext uri="{FF2B5EF4-FFF2-40B4-BE49-F238E27FC236}">
                <a16:creationId xmlns:a16="http://schemas.microsoft.com/office/drawing/2014/main" id="{B8AC9A35-11D0-4D7A-B52C-5089E72F35E1}"/>
              </a:ext>
            </a:extLst>
          </p:cNvPr>
          <p:cNvSpPr>
            <a:spLocks xmlns:a="http://schemas.openxmlformats.org/drawingml/2006/main" noGrp="1"/>
          </p:cNvSpPr>
          <p:nvPr/>
        </p:nvSpPr>
        <p:spPr>
          <a:xfrm xmlns:a="http://schemas.openxmlformats.org/drawingml/2006/main">
            <a:off x="7086600" y="1481328"/>
            <a:ext cx="443484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Feedback</a:t>
            </a:r>
            <a:endParaRPr sz="1050"/>
          </a:p>
        </p:txBody>
      </p:sp>
      <p:sp>
        <p:nvSpPr>
          <p:cNvPr id="7" name="Text 4">
            <a:extLst xmlns:a="http://schemas.openxmlformats.org/drawingml/2006/main">
              <a:ext uri="{FF2B5EF4-FFF2-40B4-BE49-F238E27FC236}">
                <a16:creationId xmlns:a16="http://schemas.microsoft.com/office/drawing/2014/main" id="{55233003-3D3C-40B2-BECC-B3D7F8BACD2B}"/>
              </a:ext>
            </a:extLst>
          </p:cNvPr>
          <p:cNvSpPr>
            <a:spLocks xmlns:a="http://schemas.openxmlformats.org/drawingml/2006/main" noGrp="1"/>
          </p:cNvSpPr>
          <p:nvPr/>
        </p:nvSpPr>
        <p:spPr>
          <a:xfrm xmlns:a="http://schemas.openxmlformats.org/drawingml/2006/main">
            <a:off x="7086600" y="1847088"/>
            <a:ext cx="4434840" cy="2011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Users did not appreciate a month-long preview of unavailable dates.</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Users did not look at the selected assets at the top of the page.</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Users rarely selected the bundles, and the assets needed better organisation.</a:t>
            </a:r>
            <a:endParaRPr sz="1300"/>
          </a:p>
        </p:txBody>
      </p:sp>
      <p:sp>
        <p:nvSpPr>
          <p:cNvPr id="8" name="Shape 5">
            <a:extLst xmlns:a="http://schemas.openxmlformats.org/drawingml/2006/main">
              <a:ext uri="{FF2B5EF4-FFF2-40B4-BE49-F238E27FC236}">
                <a16:creationId xmlns:a16="http://schemas.microsoft.com/office/drawing/2014/main" id="{2E473D20-240F-4BF9-8101-75EF317D086B}"/>
              </a:ext>
            </a:extLst>
          </p:cNvPr>
          <p:cNvSpPr>
            <a:spLocks xmlns:a="http://schemas.openxmlformats.org/drawingml/2006/main" noGrp="1"/>
          </p:cNvSpPr>
          <p:nvPr/>
        </p:nvSpPr>
        <p:spPr>
          <a:xfrm xmlns:a="http://schemas.openxmlformats.org/drawingml/2006/main">
            <a:off x="7086600" y="3977640"/>
            <a:ext cx="4434840" cy="2011680"/>
          </a:xfrm>
          <a:prstGeom xmlns:a="http://schemas.openxmlformats.org/drawingml/2006/main" prst="roundRect">
            <a:avLst>
              <a:gd name="adj" fmla="val 2273"/>
            </a:avLst>
          </a:prstGeom>
          <a:solidFill xmlns:a="http://schemas.openxmlformats.org/drawingml/2006/main">
            <a:srgbClr val="33241C"/>
          </a:solidFill>
          <a:ln xmlns:a="http://schemas.openxmlformats.org/drawingml/2006/main" w="12700">
            <a:solidFill>
              <a:srgbClr val="33241C"/>
            </a:solidFill>
            <a:prstDash val="solid"/>
          </a:ln>
        </p:spPr>
      </p:sp>
      <p:sp>
        <p:nvSpPr>
          <p:cNvPr id="9" name="Text 6">
            <a:extLst xmlns:a="http://schemas.openxmlformats.org/drawingml/2006/main">
              <a:ext uri="{FF2B5EF4-FFF2-40B4-BE49-F238E27FC236}">
                <a16:creationId xmlns:a16="http://schemas.microsoft.com/office/drawing/2014/main" id="{B358D6FF-8FA2-4C9B-A0E6-FDA7B63D733F}"/>
              </a:ext>
            </a:extLst>
          </p:cNvPr>
          <p:cNvSpPr>
            <a:spLocks xmlns:a="http://schemas.openxmlformats.org/drawingml/2006/main" noGrp="1"/>
          </p:cNvSpPr>
          <p:nvPr/>
        </p:nvSpPr>
        <p:spPr>
          <a:xfrm xmlns:a="http://schemas.openxmlformats.org/drawingml/2006/main">
            <a:off x="7360920" y="4178808"/>
            <a:ext cx="3886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ACTION</a:t>
            </a:r>
            <a:endParaRPr sz="1050"/>
          </a:p>
        </p:txBody>
      </p:sp>
      <p:sp>
        <p:nvSpPr>
          <p:cNvPr id="10" name="Text 7">
            <a:extLst xmlns:a="http://schemas.openxmlformats.org/drawingml/2006/main">
              <a:ext uri="{FF2B5EF4-FFF2-40B4-BE49-F238E27FC236}">
                <a16:creationId xmlns:a16="http://schemas.microsoft.com/office/drawing/2014/main" id="{C7EDA7D0-A23B-40CA-8106-0559258F16A3}"/>
              </a:ext>
            </a:extLst>
          </p:cNvPr>
          <p:cNvSpPr>
            <a:spLocks xmlns:a="http://schemas.openxmlformats.org/drawingml/2006/main" noGrp="1"/>
          </p:cNvSpPr>
          <p:nvPr/>
        </p:nvSpPr>
        <p:spPr>
          <a:xfrm xmlns:a="http://schemas.openxmlformats.org/drawingml/2006/main">
            <a:off x="7360920" y="4480560"/>
            <a:ext cx="3886200" cy="12801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800"/>
              </a:lnSpc>
              <a:buNone/>
            </a:pPr>
            <a:r>
              <a:rPr sz="1250">
                <a:solidFill>
                  <a:srgbClr val="EBE2D9"/>
                </a:solidFill>
                <a:latin typeface="Calibri"/>
                <a:ea typeface="Calibri"/>
                <a:cs typeface="Calibri"/>
              </a:rPr>
              <a:t>The calendar was changed to a standard dropdown. Selected assets and bundles were moved to the bottom, as it was more intuitive to have them in the final check, after browsing all assets.</a:t>
            </a:r>
            <a:endParaRPr sz="1250"/>
          </a:p>
        </p:txBody>
      </p:sp>
    </p:spTree>
    <p:extLst>
      <p:ext uri="{BB962C8B-B14F-4D97-AF65-F5344CB8AC3E}">
        <p14:creationId xmlns:p14="http://schemas.microsoft.com/office/powerpoint/2010/main" val="33518962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0E2AE0D8-55EE-4BF2-AC2B-886BC040B28A}"/>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USER TESTING 02</a:t>
            </a:r>
            <a:endParaRPr sz="1100"/>
          </a:p>
        </p:txBody>
      </p:sp>
      <p:sp>
        <p:nvSpPr>
          <p:cNvPr id="3" name="Text 1">
            <a:extLst xmlns:a="http://schemas.openxmlformats.org/drawingml/2006/main">
              <a:ext uri="{FF2B5EF4-FFF2-40B4-BE49-F238E27FC236}">
                <a16:creationId xmlns:a16="http://schemas.microsoft.com/office/drawing/2014/main" id="{76D3F87E-D84E-41A9-8CA2-53A19827E379}"/>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Booking summary and time slots</a:t>
            </a:r>
            <a:endParaRPr sz="2800"/>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c744c2215ba745bd"/>
          <a:stretch xmlns:a="http://schemas.openxmlformats.org/drawingml/2006/main">
            <a:fillRect l="0" t="0" r="0" b="0"/>
          </a:stretch>
        </p:blipFill>
        <p:spPr>
          <a:xfrm xmlns:a="http://schemas.openxmlformats.org/drawingml/2006/main">
            <a:off x="1118069" y="1417320"/>
            <a:ext cx="5170503" cy="4663440"/>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497975AA-190B-46FC-A3BE-477F0093B77E}"/>
              </a:ext>
            </a:extLst>
          </p:cNvPr>
          <p:cNvSpPr>
            <a:spLocks xmlns:a="http://schemas.openxmlformats.org/drawingml/2006/main" noGrp="1"/>
          </p:cNvSpPr>
          <p:nvPr/>
        </p:nvSpPr>
        <p:spPr>
          <a:xfrm xmlns:a="http://schemas.openxmlformats.org/drawingml/2006/main">
            <a:off x="685800" y="6245352"/>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Before</a:t>
            </a:r>
            <a:endParaRPr sz="1050"/>
          </a:p>
        </p:txBody>
      </p:sp>
      <p:sp>
        <p:nvSpPr>
          <p:cNvPr id="6" name="Text 3">
            <a:extLst xmlns:a="http://schemas.openxmlformats.org/drawingml/2006/main">
              <a:ext uri="{FF2B5EF4-FFF2-40B4-BE49-F238E27FC236}">
                <a16:creationId xmlns:a16="http://schemas.microsoft.com/office/drawing/2014/main" id="{87B24575-4006-45E2-AF66-77572BAC130F}"/>
              </a:ext>
            </a:extLst>
          </p:cNvPr>
          <p:cNvSpPr>
            <a:spLocks xmlns:a="http://schemas.openxmlformats.org/drawingml/2006/main" noGrp="1"/>
          </p:cNvSpPr>
          <p:nvPr/>
        </p:nvSpPr>
        <p:spPr>
          <a:xfrm xmlns:a="http://schemas.openxmlformats.org/drawingml/2006/main">
            <a:off x="7086600" y="1481328"/>
            <a:ext cx="443484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Feedback</a:t>
            </a:r>
            <a:endParaRPr sz="1050"/>
          </a:p>
        </p:txBody>
      </p:sp>
      <p:sp>
        <p:nvSpPr>
          <p:cNvPr id="7" name="Text 4">
            <a:extLst xmlns:a="http://schemas.openxmlformats.org/drawingml/2006/main">
              <a:ext uri="{FF2B5EF4-FFF2-40B4-BE49-F238E27FC236}">
                <a16:creationId xmlns:a16="http://schemas.microsoft.com/office/drawing/2014/main" id="{41750137-C77D-4C92-AABC-618CBE9F1E54}"/>
              </a:ext>
            </a:extLst>
          </p:cNvPr>
          <p:cNvSpPr>
            <a:spLocks xmlns:a="http://schemas.openxmlformats.org/drawingml/2006/main" noGrp="1"/>
          </p:cNvSpPr>
          <p:nvPr/>
        </p:nvSpPr>
        <p:spPr>
          <a:xfrm xmlns:a="http://schemas.openxmlformats.org/drawingml/2006/main">
            <a:off x="7086600" y="1847088"/>
            <a:ext cx="4434840" cy="2011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Time slots were set to AM, PM or Full Day rather than hourly, because time also needs to be accounted for returning assets.</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Studio booking in Outlook goes through an approval process, and I do not have access to the room booking API.</a:t>
            </a:r>
            <a:endParaRPr sz="1300"/>
          </a:p>
        </p:txBody>
      </p:sp>
      <p:sp>
        <p:nvSpPr>
          <p:cNvPr id="8" name="Shape 5">
            <a:extLst xmlns:a="http://schemas.openxmlformats.org/drawingml/2006/main">
              <a:ext uri="{FF2B5EF4-FFF2-40B4-BE49-F238E27FC236}">
                <a16:creationId xmlns:a16="http://schemas.microsoft.com/office/drawing/2014/main" id="{F2598D0C-12D3-4970-B7EB-0E3F72DA2C11}"/>
              </a:ext>
            </a:extLst>
          </p:cNvPr>
          <p:cNvSpPr>
            <a:spLocks xmlns:a="http://schemas.openxmlformats.org/drawingml/2006/main" noGrp="1"/>
          </p:cNvSpPr>
          <p:nvPr/>
        </p:nvSpPr>
        <p:spPr>
          <a:xfrm xmlns:a="http://schemas.openxmlformats.org/drawingml/2006/main">
            <a:off x="7086600" y="3977640"/>
            <a:ext cx="4434840" cy="2011680"/>
          </a:xfrm>
          <a:prstGeom xmlns:a="http://schemas.openxmlformats.org/drawingml/2006/main" prst="roundRect">
            <a:avLst>
              <a:gd name="adj" fmla="val 2273"/>
            </a:avLst>
          </a:prstGeom>
          <a:solidFill xmlns:a="http://schemas.openxmlformats.org/drawingml/2006/main">
            <a:srgbClr val="33241C"/>
          </a:solidFill>
          <a:ln xmlns:a="http://schemas.openxmlformats.org/drawingml/2006/main" w="12700">
            <a:solidFill>
              <a:srgbClr val="33241C"/>
            </a:solidFill>
            <a:prstDash val="solid"/>
          </a:ln>
        </p:spPr>
      </p:sp>
      <p:sp>
        <p:nvSpPr>
          <p:cNvPr id="9" name="Text 6">
            <a:extLst xmlns:a="http://schemas.openxmlformats.org/drawingml/2006/main">
              <a:ext uri="{FF2B5EF4-FFF2-40B4-BE49-F238E27FC236}">
                <a16:creationId xmlns:a16="http://schemas.microsoft.com/office/drawing/2014/main" id="{B7AFCADA-DFB7-47C6-AC23-66FA8BD5013C}"/>
              </a:ext>
            </a:extLst>
          </p:cNvPr>
          <p:cNvSpPr>
            <a:spLocks xmlns:a="http://schemas.openxmlformats.org/drawingml/2006/main" noGrp="1"/>
          </p:cNvSpPr>
          <p:nvPr/>
        </p:nvSpPr>
        <p:spPr>
          <a:xfrm xmlns:a="http://schemas.openxmlformats.org/drawingml/2006/main">
            <a:off x="7360920" y="4178808"/>
            <a:ext cx="388620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ACTION</a:t>
            </a:r>
            <a:endParaRPr sz="1050"/>
          </a:p>
        </p:txBody>
      </p:sp>
      <p:sp>
        <p:nvSpPr>
          <p:cNvPr id="10" name="Text 7">
            <a:extLst xmlns:a="http://schemas.openxmlformats.org/drawingml/2006/main">
              <a:ext uri="{FF2B5EF4-FFF2-40B4-BE49-F238E27FC236}">
                <a16:creationId xmlns:a16="http://schemas.microsoft.com/office/drawing/2014/main" id="{9B409F6F-4919-4354-B281-708F252AFD7A}"/>
              </a:ext>
            </a:extLst>
          </p:cNvPr>
          <p:cNvSpPr>
            <a:spLocks xmlns:a="http://schemas.openxmlformats.org/drawingml/2006/main" noGrp="1"/>
          </p:cNvSpPr>
          <p:nvPr/>
        </p:nvSpPr>
        <p:spPr>
          <a:xfrm xmlns:a="http://schemas.openxmlformats.org/drawingml/2006/main">
            <a:off x="7360920" y="4480560"/>
            <a:ext cx="3886200" cy="12801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800"/>
              </a:lnSpc>
              <a:buNone/>
            </a:pPr>
            <a:r>
              <a:rPr sz="1250">
                <a:solidFill>
                  <a:srgbClr val="EBE2D9"/>
                </a:solidFill>
                <a:latin typeface="Calibri"/>
                <a:ea typeface="Calibri"/>
                <a:cs typeface="Calibri"/>
              </a:rPr>
              <a:t>A direct link to the Outlook page with the studio email address was added. Two separate options were given from the start, for people who only want assets and people who need both studio space and assets.</a:t>
            </a:r>
            <a:endParaRPr sz="1250"/>
          </a:p>
        </p:txBody>
      </p:sp>
    </p:spTree>
    <p:extLst>
      <p:ext uri="{BB962C8B-B14F-4D97-AF65-F5344CB8AC3E}">
        <p14:creationId xmlns:p14="http://schemas.microsoft.com/office/powerpoint/2010/main" val="80924952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7DB681C-3552-49DB-BC90-65EC6DA786B7}"/>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USER TESTING 03 AND 04</a:t>
            </a:r>
            <a:endParaRPr sz="1100"/>
          </a:p>
        </p:txBody>
      </p:sp>
      <p:sp>
        <p:nvSpPr>
          <p:cNvPr id="3" name="Text 1">
            <a:extLst xmlns:a="http://schemas.openxmlformats.org/drawingml/2006/main">
              <a:ext uri="{FF2B5EF4-FFF2-40B4-BE49-F238E27FC236}">
                <a16:creationId xmlns:a16="http://schemas.microsoft.com/office/drawing/2014/main" id="{4BD6B3FC-0B32-463E-A477-DED49A6D3AB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Admin screens</a:t>
            </a:r>
            <a:endParaRPr sz="2800"/>
          </a:p>
        </p:txBody>
      </p:sp>
      <p:pic>
        <p:nvPicPr>
          <p:cNvPr id="20" name="Image 0"/>
          <p:cNvPicPr>
            <a:picLocks xmlns:a="http://schemas.openxmlformats.org/drawingml/2006/main" noChangeAspect="1"/>
          </p:cNvPicPr>
          <p:nvPr/>
        </p:nvPicPr>
        <p:blipFill>
          <a:blip xmlns:r="http://schemas.openxmlformats.org/officeDocument/2006/relationships" xmlns:a="http://schemas.openxmlformats.org/drawingml/2006/main" r:embed="Rf7b3006fda6b43cc"/>
          <a:stretch xmlns:a="http://schemas.openxmlformats.org/drawingml/2006/main">
            <a:fillRect l="0" t="0" r="0" b="0"/>
          </a:stretch>
        </p:blipFill>
        <p:spPr>
          <a:xfrm xmlns:a="http://schemas.openxmlformats.org/drawingml/2006/main">
            <a:off x="850347" y="1417320"/>
            <a:ext cx="5065867" cy="2834640"/>
          </a:xfrm>
          <a:prstGeom xmlns:a="http://schemas.openxmlformats.org/drawingml/2006/main" prst="rect">
            <a:avLst/>
          </a:prstGeom>
        </p:spPr>
      </p:pic>
      <p:pic>
        <p:nvPicPr>
          <p:cNvPr id="21" name="Image 1"/>
          <p:cNvPicPr>
            <a:picLocks xmlns:a="http://schemas.openxmlformats.org/drawingml/2006/main" noChangeAspect="1"/>
          </p:cNvPicPr>
          <p:nvPr/>
        </p:nvPicPr>
        <p:blipFill>
          <a:blip xmlns:r="http://schemas.openxmlformats.org/officeDocument/2006/relationships" xmlns:a="http://schemas.openxmlformats.org/drawingml/2006/main" r:embed="Rac973ce4fdac4908"/>
          <a:stretch xmlns:a="http://schemas.openxmlformats.org/drawingml/2006/main">
            <a:fillRect l="0" t="0" r="0" b="0"/>
          </a:stretch>
        </p:blipFill>
        <p:spPr>
          <a:xfrm xmlns:a="http://schemas.openxmlformats.org/drawingml/2006/main">
            <a:off x="6807540" y="1417320"/>
            <a:ext cx="4261440" cy="2834640"/>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1B8C1929-E957-48D4-B82A-8D8DECEDA52F}"/>
              </a:ext>
            </a:extLst>
          </p:cNvPr>
          <p:cNvSpPr>
            <a:spLocks xmlns:a="http://schemas.openxmlformats.org/drawingml/2006/main" noGrp="1"/>
          </p:cNvSpPr>
          <p:nvPr/>
        </p:nvSpPr>
        <p:spPr>
          <a:xfrm xmlns:a="http://schemas.openxmlformats.org/drawingml/2006/main">
            <a:off x="685800" y="434340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Admin menu and dashboard</a:t>
            </a:r>
            <a:endParaRPr sz="1050"/>
          </a:p>
        </p:txBody>
      </p:sp>
      <p:sp>
        <p:nvSpPr>
          <p:cNvPr id="7" name="Text 3">
            <a:extLst xmlns:a="http://schemas.openxmlformats.org/drawingml/2006/main">
              <a:ext uri="{FF2B5EF4-FFF2-40B4-BE49-F238E27FC236}">
                <a16:creationId xmlns:a16="http://schemas.microsoft.com/office/drawing/2014/main" id="{F276161A-0672-4BC1-A2A4-20B48DC2C791}"/>
              </a:ext>
            </a:extLst>
          </p:cNvPr>
          <p:cNvSpPr>
            <a:spLocks xmlns:a="http://schemas.openxmlformats.org/drawingml/2006/main" noGrp="1"/>
          </p:cNvSpPr>
          <p:nvPr/>
        </p:nvSpPr>
        <p:spPr>
          <a:xfrm xmlns:a="http://schemas.openxmlformats.org/drawingml/2006/main">
            <a:off x="6355080" y="434340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Search and edit bookings</a:t>
            </a:r>
            <a:endParaRPr sz="1050"/>
          </a:p>
        </p:txBody>
      </p:sp>
      <p:sp>
        <p:nvSpPr>
          <p:cNvPr id="8" name="Text 4">
            <a:extLst xmlns:a="http://schemas.openxmlformats.org/drawingml/2006/main">
              <a:ext uri="{FF2B5EF4-FFF2-40B4-BE49-F238E27FC236}">
                <a16:creationId xmlns:a16="http://schemas.microsoft.com/office/drawing/2014/main" id="{4F30FE23-5C8B-4C5E-9981-002654BDB3A1}"/>
              </a:ext>
            </a:extLst>
          </p:cNvPr>
          <p:cNvSpPr>
            <a:spLocks xmlns:a="http://schemas.openxmlformats.org/drawingml/2006/main" noGrp="1"/>
          </p:cNvSpPr>
          <p:nvPr/>
        </p:nvSpPr>
        <p:spPr>
          <a:xfrm xmlns:a="http://schemas.openxmlformats.org/drawingml/2006/main">
            <a:off x="685800" y="4681728"/>
            <a:ext cx="53949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2B231E"/>
                </a:solidFill>
                <a:latin typeface="Calibri"/>
                <a:ea typeface="Calibri"/>
                <a:cs typeface="Calibri"/>
              </a:rPr>
              <a:t>The admin menu and admin dashboard had duplicate screens showing similar information in a different way.</a:t>
            </a:r>
            <a:endParaRPr sz="1200"/>
          </a:p>
        </p:txBody>
      </p:sp>
      <p:sp>
        <p:nvSpPr>
          <p:cNvPr id="9" name="Shape 5">
            <a:extLst xmlns:a="http://schemas.openxmlformats.org/drawingml/2006/main">
              <a:ext uri="{FF2B5EF4-FFF2-40B4-BE49-F238E27FC236}">
                <a16:creationId xmlns:a16="http://schemas.microsoft.com/office/drawing/2014/main" id="{E233E018-2B11-48E9-803B-5009CD8898E5}"/>
              </a:ext>
            </a:extLst>
          </p:cNvPr>
          <p:cNvSpPr>
            <a:spLocks xmlns:a="http://schemas.openxmlformats.org/drawingml/2006/main" noGrp="1"/>
          </p:cNvSpPr>
          <p:nvPr/>
        </p:nvSpPr>
        <p:spPr>
          <a:xfrm xmlns:a="http://schemas.openxmlformats.org/drawingml/2006/main">
            <a:off x="685800" y="5321808"/>
            <a:ext cx="5394960" cy="1234440"/>
          </a:xfrm>
          <a:prstGeom xmlns:a="http://schemas.openxmlformats.org/drawingml/2006/main" prst="roundRect">
            <a:avLst>
              <a:gd name="adj" fmla="val 3704"/>
            </a:avLst>
          </a:prstGeom>
          <a:solidFill xmlns:a="http://schemas.openxmlformats.org/drawingml/2006/main">
            <a:srgbClr val="33241C"/>
          </a:solidFill>
          <a:ln xmlns:a="http://schemas.openxmlformats.org/drawingml/2006/main" w="12700">
            <a:solidFill>
              <a:srgbClr val="33241C"/>
            </a:solidFill>
            <a:prstDash val="solid"/>
          </a:ln>
        </p:spPr>
      </p:sp>
      <p:sp>
        <p:nvSpPr>
          <p:cNvPr id="10" name="Text 6">
            <a:extLst xmlns:a="http://schemas.openxmlformats.org/drawingml/2006/main">
              <a:ext uri="{FF2B5EF4-FFF2-40B4-BE49-F238E27FC236}">
                <a16:creationId xmlns:a16="http://schemas.microsoft.com/office/drawing/2014/main" id="{D18002B2-159C-466D-86BF-A269BE85A406}"/>
              </a:ext>
            </a:extLst>
          </p:cNvPr>
          <p:cNvSpPr>
            <a:spLocks xmlns:a="http://schemas.openxmlformats.org/drawingml/2006/main" noGrp="1"/>
          </p:cNvSpPr>
          <p:nvPr/>
        </p:nvSpPr>
        <p:spPr>
          <a:xfrm xmlns:a="http://schemas.openxmlformats.org/drawingml/2006/main">
            <a:off x="960120" y="5522976"/>
            <a:ext cx="48463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ACTION</a:t>
            </a:r>
            <a:endParaRPr sz="1050"/>
          </a:p>
        </p:txBody>
      </p:sp>
      <p:sp>
        <p:nvSpPr>
          <p:cNvPr id="11" name="Text 7">
            <a:extLst xmlns:a="http://schemas.openxmlformats.org/drawingml/2006/main">
              <a:ext uri="{FF2B5EF4-FFF2-40B4-BE49-F238E27FC236}">
                <a16:creationId xmlns:a16="http://schemas.microsoft.com/office/drawing/2014/main" id="{F6AA6E2A-401D-45F6-A85A-08E942D50BF5}"/>
              </a:ext>
            </a:extLst>
          </p:cNvPr>
          <p:cNvSpPr>
            <a:spLocks xmlns:a="http://schemas.openxmlformats.org/drawingml/2006/main" noGrp="1"/>
          </p:cNvSpPr>
          <p:nvPr/>
        </p:nvSpPr>
        <p:spPr>
          <a:xfrm xmlns:a="http://schemas.openxmlformats.org/drawingml/2006/main">
            <a:off x="960120" y="5824728"/>
            <a:ext cx="48463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800"/>
              </a:lnSpc>
              <a:buNone/>
            </a:pPr>
            <a:r>
              <a:rPr sz="1250">
                <a:solidFill>
                  <a:srgbClr val="EBE2D9"/>
                </a:solidFill>
                <a:latin typeface="Calibri"/>
                <a:ea typeface="Calibri"/>
                <a:cs typeface="Calibri"/>
              </a:rPr>
              <a:t>Simplified to four screens reachable from both the dashboard and the side panel: approve bookings, active bookings, and process returns, with search and edit in the dashboard page.</a:t>
            </a:r>
            <a:endParaRPr sz="1250"/>
          </a:p>
        </p:txBody>
      </p:sp>
      <p:sp>
        <p:nvSpPr>
          <p:cNvPr id="12" name="Text 8">
            <a:extLst xmlns:a="http://schemas.openxmlformats.org/drawingml/2006/main">
              <a:ext uri="{FF2B5EF4-FFF2-40B4-BE49-F238E27FC236}">
                <a16:creationId xmlns:a16="http://schemas.microsoft.com/office/drawing/2014/main" id="{B8586B29-E5CC-4374-BFDB-54D91A0C04B0}"/>
              </a:ext>
            </a:extLst>
          </p:cNvPr>
          <p:cNvSpPr>
            <a:spLocks xmlns:a="http://schemas.openxmlformats.org/drawingml/2006/main" noGrp="1"/>
          </p:cNvSpPr>
          <p:nvPr/>
        </p:nvSpPr>
        <p:spPr>
          <a:xfrm xmlns:a="http://schemas.openxmlformats.org/drawingml/2006/main">
            <a:off x="6355080" y="4681728"/>
            <a:ext cx="5166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2B231E"/>
                </a:solidFill>
                <a:latin typeface="Calibri"/>
                <a:ea typeface="Calibri"/>
                <a:cs typeface="Calibri"/>
              </a:rPr>
              <a:t>Editing booking details and editing return details were separate buttons, and both were shown even after the item had been returned.</a:t>
            </a:r>
            <a:endParaRPr sz="1200"/>
          </a:p>
        </p:txBody>
      </p:sp>
      <p:sp>
        <p:nvSpPr>
          <p:cNvPr id="13" name="Shape 9">
            <a:extLst xmlns:a="http://schemas.openxmlformats.org/drawingml/2006/main">
              <a:ext uri="{FF2B5EF4-FFF2-40B4-BE49-F238E27FC236}">
                <a16:creationId xmlns:a16="http://schemas.microsoft.com/office/drawing/2014/main" id="{EE8E45CD-6971-4078-93EC-FB31DE6572F8}"/>
              </a:ext>
            </a:extLst>
          </p:cNvPr>
          <p:cNvSpPr>
            <a:spLocks xmlns:a="http://schemas.openxmlformats.org/drawingml/2006/main" noGrp="1"/>
          </p:cNvSpPr>
          <p:nvPr/>
        </p:nvSpPr>
        <p:spPr>
          <a:xfrm xmlns:a="http://schemas.openxmlformats.org/drawingml/2006/main">
            <a:off x="6355080" y="5321808"/>
            <a:ext cx="5166360" cy="1234440"/>
          </a:xfrm>
          <a:prstGeom xmlns:a="http://schemas.openxmlformats.org/drawingml/2006/main" prst="roundRect">
            <a:avLst>
              <a:gd name="adj" fmla="val 3704"/>
            </a:avLst>
          </a:prstGeom>
          <a:solidFill xmlns:a="http://schemas.openxmlformats.org/drawingml/2006/main">
            <a:srgbClr val="33241C"/>
          </a:solidFill>
          <a:ln xmlns:a="http://schemas.openxmlformats.org/drawingml/2006/main" w="12700">
            <a:solidFill>
              <a:srgbClr val="33241C"/>
            </a:solidFill>
            <a:prstDash val="solid"/>
          </a:ln>
        </p:spPr>
      </p:sp>
      <p:sp>
        <p:nvSpPr>
          <p:cNvPr id="14" name="Text 10">
            <a:extLst xmlns:a="http://schemas.openxmlformats.org/drawingml/2006/main">
              <a:ext uri="{FF2B5EF4-FFF2-40B4-BE49-F238E27FC236}">
                <a16:creationId xmlns:a16="http://schemas.microsoft.com/office/drawing/2014/main" id="{3B6F2BE6-5AAF-43C1-B39E-58B499653EAF}"/>
              </a:ext>
            </a:extLst>
          </p:cNvPr>
          <p:cNvSpPr>
            <a:spLocks xmlns:a="http://schemas.openxmlformats.org/drawingml/2006/main" noGrp="1"/>
          </p:cNvSpPr>
          <p:nvPr/>
        </p:nvSpPr>
        <p:spPr>
          <a:xfrm xmlns:a="http://schemas.openxmlformats.org/drawingml/2006/main">
            <a:off x="6629400" y="5522976"/>
            <a:ext cx="461772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50">
                <a:solidFill>
                  <a:srgbClr val="D98E22"/>
                </a:solidFill>
                <a:latin typeface="Calibri"/>
                <a:ea typeface="Calibri"/>
                <a:cs typeface="Calibri"/>
              </a:rPr>
              <a:t>ACTION</a:t>
            </a:r>
            <a:endParaRPr sz="1050"/>
          </a:p>
        </p:txBody>
      </p:sp>
      <p:sp>
        <p:nvSpPr>
          <p:cNvPr id="15" name="Text 11">
            <a:extLst xmlns:a="http://schemas.openxmlformats.org/drawingml/2006/main">
              <a:ext uri="{FF2B5EF4-FFF2-40B4-BE49-F238E27FC236}">
                <a16:creationId xmlns:a16="http://schemas.microsoft.com/office/drawing/2014/main" id="{A27BAF18-76A4-4425-B57F-D4976E76FA62}"/>
              </a:ext>
            </a:extLst>
          </p:cNvPr>
          <p:cNvSpPr>
            <a:spLocks xmlns:a="http://schemas.openxmlformats.org/drawingml/2006/main" noGrp="1"/>
          </p:cNvSpPr>
          <p:nvPr/>
        </p:nvSpPr>
        <p:spPr>
          <a:xfrm xmlns:a="http://schemas.openxmlformats.org/drawingml/2006/main">
            <a:off x="6629400" y="5824728"/>
            <a:ext cx="461772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800"/>
              </a:lnSpc>
              <a:buNone/>
            </a:pPr>
            <a:r>
              <a:rPr sz="1250">
                <a:solidFill>
                  <a:srgbClr val="EBE2D9"/>
                </a:solidFill>
                <a:latin typeface="Calibri"/>
                <a:ea typeface="Calibri"/>
                <a:cs typeface="Calibri"/>
              </a:rPr>
              <a:t>Changed to one button that edits both booking and return details.</a:t>
            </a:r>
            <a:endParaRPr sz="1250"/>
          </a:p>
        </p:txBody>
      </p:sp>
    </p:spTree>
    <p:extLst>
      <p:ext uri="{BB962C8B-B14F-4D97-AF65-F5344CB8AC3E}">
        <p14:creationId xmlns:p14="http://schemas.microsoft.com/office/powerpoint/2010/main" val="181251410"/>
      </p:ext>
    </p:extLst>
  </p:cSld>
</p:sld>
</file>

<file path=ppt/slides/slide8.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625746AB-A481-41A9-AE77-42F8E6C1C1FD}"/>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ellipse">
            <a:avLst/>
          </a:prstGeom>
          <a:solidFill xmlns:a="http://schemas.openxmlformats.org/drawingml/2006/main">
            <a:srgbClr val="D98E22"/>
          </a:solidFill>
        </p:spPr>
      </p:sp>
      <p:sp>
        <p:nvSpPr>
          <p:cNvPr id="3" name="Text 1">
            <a:extLst xmlns:a="http://schemas.openxmlformats.org/drawingml/2006/main">
              <a:ext uri="{FF2B5EF4-FFF2-40B4-BE49-F238E27FC236}">
                <a16:creationId xmlns:a16="http://schemas.microsoft.com/office/drawing/2014/main" id="{B60983DF-6BDF-4FD9-9D1B-018B2DF7417F}"/>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241811"/>
                </a:solidFill>
                <a:latin typeface="Cambria"/>
                <a:ea typeface="Cambria"/>
                <a:cs typeface="Cambria"/>
              </a:rPr>
              <a:t>03</a:t>
            </a:r>
            <a:endParaRPr sz="2400"/>
          </a:p>
        </p:txBody>
      </p:sp>
      <p:sp>
        <p:nvSpPr>
          <p:cNvPr id="4" name="Text 2">
            <a:extLst xmlns:a="http://schemas.openxmlformats.org/drawingml/2006/main">
              <a:ext uri="{FF2B5EF4-FFF2-40B4-BE49-F238E27FC236}">
                <a16:creationId xmlns:a16="http://schemas.microsoft.com/office/drawing/2014/main" id="{DB3F19FD-C091-4C37-964B-FF0225256200}"/>
              </a:ext>
            </a:extLst>
          </p:cNvPr>
          <p:cNvSpPr>
            <a:spLocks xmlns:a="http://schemas.openxmlformats.org/drawingml/2006/main" noGrp="1"/>
          </p:cNvSpPr>
          <p:nvPr/>
        </p:nvSpPr>
        <p:spPr>
          <a:xfrm xmlns:a="http://schemas.openxmlformats.org/drawingml/2006/main">
            <a:off x="2194560" y="2240280"/>
            <a:ext cx="8778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rgbClr val="FFFFFF"/>
                </a:solidFill>
                <a:latin typeface="Cambria"/>
                <a:ea typeface="Cambria"/>
                <a:cs typeface="Cambria"/>
              </a:rPr>
              <a:t>Redesign after user testing</a:t>
            </a:r>
            <a:endParaRPr sz="3600"/>
          </a:p>
        </p:txBody>
      </p:sp>
      <p:sp>
        <p:nvSpPr>
          <p:cNvPr id="5" name="Text 3">
            <a:extLst xmlns:a="http://schemas.openxmlformats.org/drawingml/2006/main">
              <a:ext uri="{FF2B5EF4-FFF2-40B4-BE49-F238E27FC236}">
                <a16:creationId xmlns:a16="http://schemas.microsoft.com/office/drawing/2014/main" id="{889A2576-D4AB-40F0-B7F2-3878583AA063}"/>
              </a:ext>
            </a:extLst>
          </p:cNvPr>
          <p:cNvSpPr>
            <a:spLocks xmlns:a="http://schemas.openxmlformats.org/drawingml/2006/main" noGrp="1"/>
          </p:cNvSpPr>
          <p:nvPr/>
        </p:nvSpPr>
        <p:spPr>
          <a:xfrm xmlns:a="http://schemas.openxmlformats.org/drawingml/2006/main">
            <a:off x="2231136" y="3154680"/>
            <a:ext cx="78638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1450">
                <a:solidFill>
                  <a:srgbClr val="C3B4A6"/>
                </a:solidFill>
                <a:latin typeface="Calibri"/>
                <a:ea typeface="Calibri"/>
                <a:cs typeface="Calibri"/>
              </a:rPr>
              <a:t>The changes above, applied to the app.</a:t>
            </a:r>
            <a:endParaRPr sz="1450"/>
          </a:p>
        </p:txBody>
      </p:sp>
    </p:spTree>
    <p:extLst>
      <p:ext uri="{BB962C8B-B14F-4D97-AF65-F5344CB8AC3E}">
        <p14:creationId xmlns:p14="http://schemas.microsoft.com/office/powerpoint/2010/main" val="11153650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78B538CF-7A31-4529-9231-7A6353F49741}"/>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REDESIGN</a:t>
            </a:r>
            <a:endParaRPr sz="1100"/>
          </a:p>
        </p:txBody>
      </p:sp>
      <p:sp>
        <p:nvSpPr>
          <p:cNvPr id="3" name="Text 1">
            <a:extLst xmlns:a="http://schemas.openxmlformats.org/drawingml/2006/main">
              <a:ext uri="{FF2B5EF4-FFF2-40B4-BE49-F238E27FC236}">
                <a16:creationId xmlns:a16="http://schemas.microsoft.com/office/drawing/2014/main" id="{A4537211-2756-4632-A732-3A4294FE4618}"/>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New landing page</a:t>
            </a:r>
            <a:endParaRPr sz="2800"/>
          </a:p>
        </p:txBody>
      </p:sp>
      <p:pic>
        <p:nvPicPr>
          <p:cNvPr id="9" name="Image 0"/>
          <p:cNvPicPr>
            <a:picLocks xmlns:a="http://schemas.openxmlformats.org/drawingml/2006/main" noChangeAspect="1"/>
          </p:cNvPicPr>
          <p:nvPr/>
        </p:nvPicPr>
        <p:blipFill>
          <a:blip xmlns:r="http://schemas.openxmlformats.org/officeDocument/2006/relationships" xmlns:a="http://schemas.openxmlformats.org/drawingml/2006/main" r:embed="R558d4907eaed4cf1"/>
          <a:stretch xmlns:a="http://schemas.openxmlformats.org/drawingml/2006/main">
            <a:fillRect l="0" t="0" r="0" b="0"/>
          </a:stretch>
        </p:blipFill>
        <p:spPr>
          <a:xfrm xmlns:a="http://schemas.openxmlformats.org/drawingml/2006/main">
            <a:off x="685800" y="1689394"/>
            <a:ext cx="7315200" cy="4119293"/>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7760899F-FC0F-4A01-8ED2-55E28F413F8D}"/>
              </a:ext>
            </a:extLst>
          </p:cNvPr>
          <p:cNvSpPr>
            <a:spLocks xmlns:a="http://schemas.openxmlformats.org/drawingml/2006/main" noGrp="1"/>
          </p:cNvSpPr>
          <p:nvPr/>
        </p:nvSpPr>
        <p:spPr>
          <a:xfrm xmlns:a="http://schemas.openxmlformats.org/drawingml/2006/main">
            <a:off x="8321040" y="1737360"/>
            <a:ext cx="3200400" cy="3200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Both booking options are on the landing page.</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A landing page gives the app a more bespoke look.</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Uses the Nestlé brown theme so it feels on brand.</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Hover backing on the main options gives a shadow effect.</a:t>
            </a:r>
            <a:endParaRPr sz="1300"/>
          </a:p>
          <a:p xmlns:a="http://schemas.openxmlformats.org/drawingml/2006/main">
            <a:pPr marL="342900" indent="-342900">
              <a:lnSpc>
                <a:spcPts val="1885"/>
              </a:lnSpc>
              <a:spcAft>
                <a:spcPts val="800"/>
              </a:spcAft>
              <a:buSzPct val="100000"/>
              <a:buChar char="•"/>
            </a:pPr>
            <a:r>
              <a:rPr sz="1300">
                <a:solidFill>
                  <a:srgbClr val="2B231E"/>
                </a:solidFill>
                <a:latin typeface="Calibri"/>
                <a:ea typeface="Calibri"/>
                <a:cs typeface="Calibri"/>
              </a:rPr>
              <a:t>A more modern look overall.</a:t>
            </a:r>
            <a:endParaRPr sz="1300"/>
          </a:p>
        </p:txBody>
      </p:sp>
    </p:spTree>
    <p:extLst>
      <p:ext uri="{BB962C8B-B14F-4D97-AF65-F5344CB8AC3E}">
        <p14:creationId xmlns:p14="http://schemas.microsoft.com/office/powerpoint/2010/main" val="96125220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B53102E-14DF-41BE-AB0B-345EBC46F622}"/>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REDESIGN</a:t>
            </a:r>
            <a:endParaRPr sz="1100"/>
          </a:p>
        </p:txBody>
      </p:sp>
      <p:sp>
        <p:nvSpPr>
          <p:cNvPr id="3" name="Text 1">
            <a:extLst xmlns:a="http://schemas.openxmlformats.org/drawingml/2006/main">
              <a:ext uri="{FF2B5EF4-FFF2-40B4-BE49-F238E27FC236}">
                <a16:creationId xmlns:a16="http://schemas.microsoft.com/office/drawing/2014/main" id="{44E7FB05-A3E1-4540-8968-F9B9CBA38E43}"/>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Booking page: declaration, date and time</a:t>
            </a:r>
            <a:endParaRPr sz="2800"/>
          </a:p>
        </p:txBody>
      </p:sp>
      <p:pic>
        <p:nvPicPr>
          <p:cNvPr id="9" name="Image 0"/>
          <p:cNvPicPr>
            <a:picLocks xmlns:a="http://schemas.openxmlformats.org/drawingml/2006/main" noChangeAspect="1"/>
          </p:cNvPicPr>
          <p:nvPr/>
        </p:nvPicPr>
        <p:blipFill>
          <a:blip xmlns:r="http://schemas.openxmlformats.org/officeDocument/2006/relationships" xmlns:a="http://schemas.openxmlformats.org/drawingml/2006/main" r:embed="R2f7d2a48130c4765"/>
          <a:stretch xmlns:a="http://schemas.openxmlformats.org/drawingml/2006/main">
            <a:fillRect l="0" t="0" r="0" b="0"/>
          </a:stretch>
        </p:blipFill>
        <p:spPr>
          <a:xfrm xmlns:a="http://schemas.openxmlformats.org/drawingml/2006/main">
            <a:off x="685800" y="1694054"/>
            <a:ext cx="7315200" cy="4109973"/>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BFC82FD1-5D40-4F79-A054-B6761980EDD0}"/>
              </a:ext>
            </a:extLst>
          </p:cNvPr>
          <p:cNvSpPr>
            <a:spLocks xmlns:a="http://schemas.openxmlformats.org/drawingml/2006/main" noGrp="1"/>
          </p:cNvSpPr>
          <p:nvPr/>
        </p:nvSpPr>
        <p:spPr>
          <a:xfrm xmlns:a="http://schemas.openxmlformats.org/drawingml/2006/main">
            <a:off x="8321040" y="1920240"/>
            <a:ext cx="3200400" cy="2194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900"/>
              </a:lnSpc>
              <a:buNone/>
            </a:pPr>
            <a:r>
              <a:rPr sz="1300">
                <a:solidFill>
                  <a:srgbClr val="2B231E"/>
                </a:solidFill>
                <a:latin typeface="Calibri"/>
                <a:ea typeface="Calibri"/>
                <a:cs typeface="Calibri"/>
              </a:rPr>
              <a:t>Users were missing the declaration and the booking date and time, and jumping straight to the assets. Those fields are now shown first, and the assets stay hidden until they are filled in.</a:t>
            </a:r>
            <a:endParaRPr sz="1300"/>
          </a:p>
        </p:txBody>
      </p:sp>
    </p:spTree>
    <p:extLst>
      <p:ext uri="{BB962C8B-B14F-4D97-AF65-F5344CB8AC3E}">
        <p14:creationId xmlns:p14="http://schemas.microsoft.com/office/powerpoint/2010/main" val="174290039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0C10DD9-BF2C-4E81-941B-1249DD41629A}"/>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REDESIGN</a:t>
            </a:r>
            <a:endParaRPr sz="1100"/>
          </a:p>
        </p:txBody>
      </p:sp>
      <p:sp>
        <p:nvSpPr>
          <p:cNvPr id="3" name="Text 1">
            <a:extLst xmlns:a="http://schemas.openxmlformats.org/drawingml/2006/main">
              <a:ext uri="{FF2B5EF4-FFF2-40B4-BE49-F238E27FC236}">
                <a16:creationId xmlns:a16="http://schemas.microsoft.com/office/drawing/2014/main" id="{E48BD36A-C10A-45D6-A908-9EA351B2F01F}"/>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Link to Outlook for studio space</a:t>
            </a:r>
            <a:endParaRPr sz="2800"/>
          </a:p>
        </p:txBody>
      </p:sp>
      <p:pic>
        <p:nvPicPr>
          <p:cNvPr id="9" name="Image 0"/>
          <p:cNvPicPr>
            <a:picLocks xmlns:a="http://schemas.openxmlformats.org/drawingml/2006/main" noChangeAspect="1"/>
          </p:cNvPicPr>
          <p:nvPr/>
        </p:nvPicPr>
        <p:blipFill>
          <a:blip xmlns:r="http://schemas.openxmlformats.org/officeDocument/2006/relationships" xmlns:a="http://schemas.openxmlformats.org/drawingml/2006/main" r:embed="Rce67cb20ac934a7e"/>
          <a:stretch xmlns:a="http://schemas.openxmlformats.org/drawingml/2006/main">
            <a:fillRect l="0" t="0" r="0" b="0"/>
          </a:stretch>
        </p:blipFill>
        <p:spPr>
          <a:xfrm xmlns:a="http://schemas.openxmlformats.org/drawingml/2006/main">
            <a:off x="685800" y="1558041"/>
            <a:ext cx="10835640" cy="3376157"/>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5A0F7ACB-A530-482D-A2CC-6D51C3818CC6}"/>
              </a:ext>
            </a:extLst>
          </p:cNvPr>
          <p:cNvSpPr>
            <a:spLocks xmlns:a="http://schemas.openxmlformats.org/drawingml/2006/main" noGrp="1"/>
          </p:cNvSpPr>
          <p:nvPr/>
        </p:nvSpPr>
        <p:spPr>
          <a:xfrm xmlns:a="http://schemas.openxmlformats.org/drawingml/2006/main">
            <a:off x="685800" y="5349240"/>
            <a:ext cx="1083564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000"/>
              </a:lnSpc>
              <a:buNone/>
            </a:pPr>
            <a:r>
              <a:rPr sz="1350">
                <a:solidFill>
                  <a:srgbClr val="2B231E"/>
                </a:solidFill>
                <a:latin typeface="Calibri"/>
                <a:ea typeface="Calibri"/>
                <a:cs typeface="Calibri"/>
              </a:rPr>
              <a:t>For studio booking, the app links to the Outlook calendar with the studio email address, so the room and the attendee can be added in the subject field. This is the next best option, as I cannot automate the creation of a room booking or the pop-up of an Outlook event.</a:t>
            </a:r>
            <a:endParaRPr sz="1350"/>
          </a:p>
        </p:txBody>
      </p:sp>
    </p:spTree>
    <p:extLst>
      <p:ext uri="{BB962C8B-B14F-4D97-AF65-F5344CB8AC3E}">
        <p14:creationId xmlns:p14="http://schemas.microsoft.com/office/powerpoint/2010/main" val="79004592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9195D58E-6F4D-42B4-A1D1-0596ACB9EE1B}"/>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REDESIGN</a:t>
            </a:r>
            <a:endParaRPr sz="1100"/>
          </a:p>
        </p:txBody>
      </p:sp>
      <p:sp>
        <p:nvSpPr>
          <p:cNvPr id="3" name="Text 1">
            <a:extLst xmlns:a="http://schemas.openxmlformats.org/drawingml/2006/main">
              <a:ext uri="{FF2B5EF4-FFF2-40B4-BE49-F238E27FC236}">
                <a16:creationId xmlns:a16="http://schemas.microsoft.com/office/drawing/2014/main" id="{99D6B21C-29D1-4E01-8B8C-4E1F0119098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Browsing assets and bundles</a:t>
            </a:r>
            <a:endParaRPr sz="2800"/>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d6821d765d564059"/>
          <a:stretch xmlns:a="http://schemas.openxmlformats.org/drawingml/2006/main">
            <a:fillRect l="0" t="0" r="0" b="0"/>
          </a:stretch>
        </p:blipFill>
        <p:spPr>
          <a:xfrm xmlns:a="http://schemas.openxmlformats.org/drawingml/2006/main">
            <a:off x="685800" y="1641162"/>
            <a:ext cx="5394960" cy="3027036"/>
          </a:xfrm>
          <a:prstGeom xmlns:a="http://schemas.openxmlformats.org/drawingml/2006/main" prst="rect">
            <a:avLst/>
          </a:prstGeom>
        </p:spPr>
      </p:pic>
      <p:pic>
        <p:nvPicPr>
          <p:cNvPr id="15" name="Image 1"/>
          <p:cNvPicPr>
            <a:picLocks xmlns:a="http://schemas.openxmlformats.org/drawingml/2006/main" noChangeAspect="1"/>
          </p:cNvPicPr>
          <p:nvPr/>
        </p:nvPicPr>
        <p:blipFill>
          <a:blip xmlns:r="http://schemas.openxmlformats.org/officeDocument/2006/relationships" xmlns:a="http://schemas.openxmlformats.org/drawingml/2006/main" r:embed="R1781e53e230c455e"/>
          <a:stretch xmlns:a="http://schemas.openxmlformats.org/drawingml/2006/main">
            <a:fillRect l="0" t="0" r="0" b="0"/>
          </a:stretch>
        </p:blipFill>
        <p:spPr>
          <a:xfrm xmlns:a="http://schemas.openxmlformats.org/drawingml/2006/main">
            <a:off x="6355080" y="1694537"/>
            <a:ext cx="5166360" cy="2920287"/>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9D19BAA5-ED9E-4853-A355-237BF2C86A44}"/>
              </a:ext>
            </a:extLst>
          </p:cNvPr>
          <p:cNvSpPr>
            <a:spLocks xmlns:a="http://schemas.openxmlformats.org/drawingml/2006/main" noGrp="1"/>
          </p:cNvSpPr>
          <p:nvPr/>
        </p:nvSpPr>
        <p:spPr>
          <a:xfrm xmlns:a="http://schemas.openxmlformats.org/drawingml/2006/main">
            <a:off x="685800" y="5074920"/>
            <a:ext cx="53949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Assets by category</a:t>
            </a:r>
            <a:endParaRPr sz="1500"/>
          </a:p>
        </p:txBody>
      </p:sp>
      <p:sp>
        <p:nvSpPr>
          <p:cNvPr id="7" name="Text 3">
            <a:extLst xmlns:a="http://schemas.openxmlformats.org/drawingml/2006/main">
              <a:ext uri="{FF2B5EF4-FFF2-40B4-BE49-F238E27FC236}">
                <a16:creationId xmlns:a16="http://schemas.microsoft.com/office/drawing/2014/main" id="{C17A71B2-4699-4B20-8247-6C84D69988BC}"/>
              </a:ext>
            </a:extLst>
          </p:cNvPr>
          <p:cNvSpPr>
            <a:spLocks xmlns:a="http://schemas.openxmlformats.org/drawingml/2006/main" noGrp="1"/>
          </p:cNvSpPr>
          <p:nvPr/>
        </p:nvSpPr>
        <p:spPr>
          <a:xfrm xmlns:a="http://schemas.openxmlformats.org/drawingml/2006/main">
            <a:off x="685800" y="5422392"/>
            <a:ext cx="539496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700"/>
              </a:lnSpc>
              <a:buNone/>
            </a:pPr>
            <a:r>
              <a:rPr sz="1250">
                <a:solidFill>
                  <a:srgbClr val="5E534B"/>
                </a:solidFill>
                <a:latin typeface="Calibri"/>
                <a:ea typeface="Calibri"/>
                <a:cs typeface="Calibri"/>
              </a:rPr>
              <a:t>Assets are organised into categories, with thumbnail images and short descriptions. The whole list can be browsed without too much scrolling.</a:t>
            </a:r>
            <a:endParaRPr sz="1250"/>
          </a:p>
        </p:txBody>
      </p:sp>
      <p:sp>
        <p:nvSpPr>
          <p:cNvPr id="8" name="Text 4">
            <a:extLst xmlns:a="http://schemas.openxmlformats.org/drawingml/2006/main">
              <a:ext uri="{FF2B5EF4-FFF2-40B4-BE49-F238E27FC236}">
                <a16:creationId xmlns:a16="http://schemas.microsoft.com/office/drawing/2014/main" id="{DBC5E7E4-E649-4AE7-8BED-94A8FC7754CF}"/>
              </a:ext>
            </a:extLst>
          </p:cNvPr>
          <p:cNvSpPr>
            <a:spLocks xmlns:a="http://schemas.openxmlformats.org/drawingml/2006/main" noGrp="1"/>
          </p:cNvSpPr>
          <p:nvPr/>
        </p:nvSpPr>
        <p:spPr>
          <a:xfrm xmlns:a="http://schemas.openxmlformats.org/drawingml/2006/main">
            <a:off x="6355080" y="5074920"/>
            <a:ext cx="516636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Bundles at the end</a:t>
            </a:r>
            <a:endParaRPr sz="1500"/>
          </a:p>
        </p:txBody>
      </p:sp>
      <p:sp>
        <p:nvSpPr>
          <p:cNvPr id="9" name="Text 5">
            <a:extLst xmlns:a="http://schemas.openxmlformats.org/drawingml/2006/main">
              <a:ext uri="{FF2B5EF4-FFF2-40B4-BE49-F238E27FC236}">
                <a16:creationId xmlns:a16="http://schemas.microsoft.com/office/drawing/2014/main" id="{89786EEC-1E77-4B0D-91A0-08BD5106B338}"/>
              </a:ext>
            </a:extLst>
          </p:cNvPr>
          <p:cNvSpPr>
            <a:spLocks xmlns:a="http://schemas.openxmlformats.org/drawingml/2006/main" noGrp="1"/>
          </p:cNvSpPr>
          <p:nvPr/>
        </p:nvSpPr>
        <p:spPr>
          <a:xfrm xmlns:a="http://schemas.openxmlformats.org/drawingml/2006/main">
            <a:off x="6355080" y="5422392"/>
            <a:ext cx="516636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700"/>
              </a:lnSpc>
              <a:buNone/>
            </a:pPr>
            <a:r>
              <a:rPr sz="1250">
                <a:solidFill>
                  <a:srgbClr val="5E534B"/>
                </a:solidFill>
                <a:latin typeface="Calibri"/>
                <a:ea typeface="Calibri"/>
                <a:cs typeface="Calibri"/>
              </a:rPr>
              <a:t>Bundles and the number of selected assets were moved to the bottom, for a better user flow after browsing the full list.</a:t>
            </a:r>
            <a:endParaRPr sz="1250"/>
          </a:p>
        </p:txBody>
      </p:sp>
    </p:spTree>
    <p:extLst>
      <p:ext uri="{BB962C8B-B14F-4D97-AF65-F5344CB8AC3E}">
        <p14:creationId xmlns:p14="http://schemas.microsoft.com/office/powerpoint/2010/main" val="128969037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C549495-9D15-4729-A113-6B903C480E68}"/>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REDESIGN</a:t>
            </a:r>
            <a:endParaRPr sz="1100"/>
          </a:p>
        </p:txBody>
      </p:sp>
      <p:sp>
        <p:nvSpPr>
          <p:cNvPr id="3" name="Text 1">
            <a:extLst xmlns:a="http://schemas.openxmlformats.org/drawingml/2006/main">
              <a:ext uri="{FF2B5EF4-FFF2-40B4-BE49-F238E27FC236}">
                <a16:creationId xmlns:a16="http://schemas.microsoft.com/office/drawing/2014/main" id="{56EDE942-4D97-491A-8320-66E26054BFC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Revised admin page</a:t>
            </a:r>
            <a:endParaRPr sz="2800"/>
          </a:p>
        </p:txBody>
      </p:sp>
      <p:pic>
        <p:nvPicPr>
          <p:cNvPr id="10" name="Image 0"/>
          <p:cNvPicPr>
            <a:picLocks xmlns:a="http://schemas.openxmlformats.org/drawingml/2006/main" noChangeAspect="1"/>
          </p:cNvPicPr>
          <p:nvPr/>
        </p:nvPicPr>
        <p:blipFill>
          <a:blip xmlns:r="http://schemas.openxmlformats.org/officeDocument/2006/relationships" xmlns:a="http://schemas.openxmlformats.org/drawingml/2006/main" r:embed="R19138b9fd7cc4b54"/>
          <a:stretch xmlns:a="http://schemas.openxmlformats.org/drawingml/2006/main">
            <a:fillRect l="0" t="0" r="0" b="0"/>
          </a:stretch>
        </p:blipFill>
        <p:spPr>
          <a:xfrm xmlns:a="http://schemas.openxmlformats.org/drawingml/2006/main">
            <a:off x="685800" y="1695602"/>
            <a:ext cx="7315200" cy="4106876"/>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A79D30ED-0C2A-4F5B-BA29-03DF0E80852E}"/>
              </a:ext>
            </a:extLst>
          </p:cNvPr>
          <p:cNvSpPr>
            <a:spLocks xmlns:a="http://schemas.openxmlformats.org/drawingml/2006/main" noGrp="1"/>
          </p:cNvSpPr>
          <p:nvPr/>
        </p:nvSpPr>
        <p:spPr>
          <a:xfrm xmlns:a="http://schemas.openxmlformats.org/drawingml/2006/main">
            <a:off x="8321040" y="1737360"/>
            <a:ext cx="3200400"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900"/>
              </a:lnSpc>
              <a:buNone/>
            </a:pPr>
            <a:r>
              <a:rPr sz="1300">
                <a:solidFill>
                  <a:srgbClr val="2B231E"/>
                </a:solidFill>
                <a:latin typeface="Calibri"/>
                <a:ea typeface="Calibri"/>
                <a:cs typeface="Calibri"/>
              </a:rPr>
              <a:t>The admin page gives a dashboard view. Clicking a count goes to the matching page in the side panel.</a:t>
            </a:r>
            <a:endParaRPr sz="1300"/>
          </a:p>
        </p:txBody>
      </p:sp>
      <p:sp>
        <p:nvSpPr>
          <p:cNvPr id="6" name="Text 3">
            <a:extLst xmlns:a="http://schemas.openxmlformats.org/drawingml/2006/main">
              <a:ext uri="{FF2B5EF4-FFF2-40B4-BE49-F238E27FC236}">
                <a16:creationId xmlns:a16="http://schemas.microsoft.com/office/drawing/2014/main" id="{399C680D-233B-4325-B3E3-98A38D7F5642}"/>
              </a:ext>
            </a:extLst>
          </p:cNvPr>
          <p:cNvSpPr>
            <a:spLocks xmlns:a="http://schemas.openxmlformats.org/drawingml/2006/main" noGrp="1"/>
          </p:cNvSpPr>
          <p:nvPr/>
        </p:nvSpPr>
        <p:spPr>
          <a:xfrm xmlns:a="http://schemas.openxmlformats.org/drawingml/2006/main">
            <a:off x="8321040" y="3017520"/>
            <a:ext cx="3200400" cy="1463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900"/>
              </a:lnSpc>
              <a:buNone/>
            </a:pPr>
            <a:r>
              <a:rPr sz="1300">
                <a:solidFill>
                  <a:srgbClr val="2B231E"/>
                </a:solidFill>
                <a:latin typeface="Calibri"/>
                <a:ea typeface="Calibri"/>
                <a:cs typeface="Calibri"/>
              </a:rPr>
              <a:t>Four screens: approve bookings, active bookings, process returns, and search and edit. No more two places to do the same action.</a:t>
            </a:r>
            <a:endParaRPr sz="1300"/>
          </a:p>
        </p:txBody>
      </p:sp>
    </p:spTree>
    <p:extLst>
      <p:ext uri="{BB962C8B-B14F-4D97-AF65-F5344CB8AC3E}">
        <p14:creationId xmlns:p14="http://schemas.microsoft.com/office/powerpoint/2010/main" val="287347173"/>
      </p:ext>
    </p:extLst>
  </p:cSld>
</p:sld>
</file>

<file path=ppt/slides/slide14.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32593849-924A-4A15-962A-73E5C11137E1}"/>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ellipse">
            <a:avLst/>
          </a:prstGeom>
          <a:solidFill xmlns:a="http://schemas.openxmlformats.org/drawingml/2006/main">
            <a:srgbClr val="D98E22"/>
          </a:solidFill>
        </p:spPr>
      </p:sp>
      <p:sp>
        <p:nvSpPr>
          <p:cNvPr id="3" name="Text 1">
            <a:extLst xmlns:a="http://schemas.openxmlformats.org/drawingml/2006/main">
              <a:ext uri="{FF2B5EF4-FFF2-40B4-BE49-F238E27FC236}">
                <a16:creationId xmlns:a16="http://schemas.microsoft.com/office/drawing/2014/main" id="{DC41FBEA-156A-4121-8D77-47FCFB46D670}"/>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241811"/>
                </a:solidFill>
                <a:latin typeface="Cambria"/>
                <a:ea typeface="Cambria"/>
                <a:cs typeface="Cambria"/>
              </a:rPr>
              <a:t>04</a:t>
            </a:r>
            <a:endParaRPr sz="2400"/>
          </a:p>
        </p:txBody>
      </p:sp>
      <p:sp>
        <p:nvSpPr>
          <p:cNvPr id="4" name="Text 2">
            <a:extLst xmlns:a="http://schemas.openxmlformats.org/drawingml/2006/main">
              <a:ext uri="{FF2B5EF4-FFF2-40B4-BE49-F238E27FC236}">
                <a16:creationId xmlns:a16="http://schemas.microsoft.com/office/drawing/2014/main" id="{EA8CEC93-7E34-45C2-9D76-F35DF5B16772}"/>
              </a:ext>
            </a:extLst>
          </p:cNvPr>
          <p:cNvSpPr>
            <a:spLocks xmlns:a="http://schemas.openxmlformats.org/drawingml/2006/main" noGrp="1"/>
          </p:cNvSpPr>
          <p:nvPr/>
        </p:nvSpPr>
        <p:spPr>
          <a:xfrm xmlns:a="http://schemas.openxmlformats.org/drawingml/2006/main">
            <a:off x="2194560" y="2240280"/>
            <a:ext cx="8778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rgbClr val="FFFFFF"/>
                </a:solidFill>
                <a:latin typeface="Cambria"/>
                <a:ea typeface="Cambria"/>
                <a:cs typeface="Cambria"/>
              </a:rPr>
              <a:t>Data architecture</a:t>
            </a:r>
            <a:endParaRPr sz="3600"/>
          </a:p>
        </p:txBody>
      </p:sp>
      <p:sp>
        <p:nvSpPr>
          <p:cNvPr id="5" name="Text 3">
            <a:extLst xmlns:a="http://schemas.openxmlformats.org/drawingml/2006/main">
              <a:ext uri="{FF2B5EF4-FFF2-40B4-BE49-F238E27FC236}">
                <a16:creationId xmlns:a16="http://schemas.microsoft.com/office/drawing/2014/main" id="{D836F271-817B-4B59-8BA3-0FC73A9FACCD}"/>
              </a:ext>
            </a:extLst>
          </p:cNvPr>
          <p:cNvSpPr>
            <a:spLocks xmlns:a="http://schemas.openxmlformats.org/drawingml/2006/main" noGrp="1"/>
          </p:cNvSpPr>
          <p:nvPr/>
        </p:nvSpPr>
        <p:spPr>
          <a:xfrm xmlns:a="http://schemas.openxmlformats.org/drawingml/2006/main">
            <a:off x="2231136" y="3154680"/>
            <a:ext cx="78638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1450">
                <a:solidFill>
                  <a:srgbClr val="C3B4A6"/>
                </a:solidFill>
                <a:latin typeface="Calibri"/>
                <a:ea typeface="Calibri"/>
                <a:cs typeface="Calibri"/>
              </a:rPr>
              <a:t>How can we ensure clean data for maintenance, and minimise changes at code level when the assets change?</a:t>
            </a:r>
            <a:endParaRPr sz="1450"/>
          </a:p>
        </p:txBody>
      </p:sp>
    </p:spTree>
    <p:extLst>
      <p:ext uri="{BB962C8B-B14F-4D97-AF65-F5344CB8AC3E}">
        <p14:creationId xmlns:p14="http://schemas.microsoft.com/office/powerpoint/2010/main" val="166039487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C80FF4B5-80FE-452A-8E1A-8D4365B04858}"/>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DATA ARCHITECTURE</a:t>
            </a:r>
            <a:endParaRPr sz="1100"/>
          </a:p>
        </p:txBody>
      </p:sp>
      <p:sp>
        <p:nvSpPr>
          <p:cNvPr id="3" name="Text 1">
            <a:extLst xmlns:a="http://schemas.openxmlformats.org/drawingml/2006/main">
              <a:ext uri="{FF2B5EF4-FFF2-40B4-BE49-F238E27FC236}">
                <a16:creationId xmlns:a16="http://schemas.microsoft.com/office/drawing/2014/main" id="{65AA6153-C7AC-4068-84EE-82357DAF8B54}"/>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How the pieces fit together</a:t>
            </a:r>
            <a:endParaRPr sz="2800"/>
          </a:p>
        </p:txBody>
      </p:sp>
      <p:sp>
        <p:nvSpPr>
          <p:cNvPr id="4" name="Text 2">
            <a:extLst xmlns:a="http://schemas.openxmlformats.org/drawingml/2006/main">
              <a:ext uri="{FF2B5EF4-FFF2-40B4-BE49-F238E27FC236}">
                <a16:creationId xmlns:a16="http://schemas.microsoft.com/office/drawing/2014/main" id="{EFEF8798-7937-49DF-9DF8-DC4F5BE5AC12}"/>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One app, five lists, three flows, and the Microsoft services they reach.</a:t>
            </a:r>
            <a:endParaRPr sz="1400"/>
          </a:p>
        </p:txBody>
      </p:sp>
      <p:sp>
        <p:nvSpPr>
          <p:cNvPr id="5" name="Shape 3">
            <a:extLst xmlns:a="http://schemas.openxmlformats.org/drawingml/2006/main">
              <a:ext uri="{FF2B5EF4-FFF2-40B4-BE49-F238E27FC236}">
                <a16:creationId xmlns:a16="http://schemas.microsoft.com/office/drawing/2014/main" id="{25739534-62DC-471A-9939-1A918692DFA9}"/>
              </a:ext>
            </a:extLst>
          </p:cNvPr>
          <p:cNvSpPr>
            <a:spLocks xmlns:a="http://schemas.openxmlformats.org/drawingml/2006/main" noGrp="1"/>
          </p:cNvSpPr>
          <p:nvPr/>
        </p:nvSpPr>
        <p:spPr>
          <a:xfrm xmlns:a="http://schemas.openxmlformats.org/drawingml/2006/main">
            <a:off x="685800" y="1965960"/>
            <a:ext cx="2286000" cy="3520440"/>
          </a:xfrm>
          <a:prstGeom xmlns:a="http://schemas.openxmlformats.org/drawingml/2006/main" prst="roundRect">
            <a:avLst>
              <a:gd name="adj" fmla="val 2000"/>
            </a:avLst>
          </a:prstGeom>
          <a:solidFill xmlns:a="http://schemas.openxmlformats.org/drawingml/2006/main">
            <a:srgbClr val="F8F5F1"/>
          </a:solidFill>
          <a:ln xmlns:a="http://schemas.openxmlformats.org/drawingml/2006/main" w="11430">
            <a:solidFill>
              <a:srgbClr val="E3DCD4"/>
            </a:solidFill>
            <a:prstDash val="solid"/>
          </a:ln>
        </p:spPr>
      </p:sp>
      <p:sp>
        <p:nvSpPr>
          <p:cNvPr id="6" name="Shape 4">
            <a:extLst xmlns:a="http://schemas.openxmlformats.org/drawingml/2006/main">
              <a:ext uri="{FF2B5EF4-FFF2-40B4-BE49-F238E27FC236}">
                <a16:creationId xmlns:a16="http://schemas.microsoft.com/office/drawing/2014/main" id="{87430801-7F96-4CEA-A854-5198E8AC4FAA}"/>
              </a:ext>
            </a:extLst>
          </p:cNvPr>
          <p:cNvSpPr>
            <a:spLocks xmlns:a="http://schemas.openxmlformats.org/drawingml/2006/main" noGrp="1"/>
          </p:cNvSpPr>
          <p:nvPr/>
        </p:nvSpPr>
        <p:spPr>
          <a:xfrm xmlns:a="http://schemas.openxmlformats.org/drawingml/2006/main">
            <a:off x="886968" y="2240280"/>
            <a:ext cx="201168" cy="201168"/>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7" name="Text 5">
            <a:extLst xmlns:a="http://schemas.openxmlformats.org/drawingml/2006/main">
              <a:ext uri="{FF2B5EF4-FFF2-40B4-BE49-F238E27FC236}">
                <a16:creationId xmlns:a16="http://schemas.microsoft.com/office/drawing/2014/main" id="{76DBA2D6-E4B7-471E-948B-ECF3180AEA76}"/>
              </a:ext>
            </a:extLst>
          </p:cNvPr>
          <p:cNvSpPr>
            <a:spLocks xmlns:a="http://schemas.openxmlformats.org/drawingml/2006/main" noGrp="1"/>
          </p:cNvSpPr>
          <p:nvPr/>
        </p:nvSpPr>
        <p:spPr>
          <a:xfrm xmlns:a="http://schemas.openxmlformats.org/drawingml/2006/main">
            <a:off x="1188720" y="2130552"/>
            <a:ext cx="16459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33241C"/>
                </a:solidFill>
                <a:latin typeface="Cambria"/>
                <a:ea typeface="Cambria"/>
                <a:cs typeface="Cambria"/>
              </a:rPr>
              <a:t>Power Apps</a:t>
            </a:r>
            <a:endParaRPr sz="1300"/>
          </a:p>
        </p:txBody>
      </p:sp>
      <p:sp>
        <p:nvSpPr>
          <p:cNvPr id="8" name="Shape 6">
            <a:extLst xmlns:a="http://schemas.openxmlformats.org/drawingml/2006/main">
              <a:ext uri="{FF2B5EF4-FFF2-40B4-BE49-F238E27FC236}">
                <a16:creationId xmlns:a16="http://schemas.microsoft.com/office/drawing/2014/main" id="{FD3E0A15-8A70-4633-B57E-5347E404E5AE}"/>
              </a:ext>
            </a:extLst>
          </p:cNvPr>
          <p:cNvSpPr>
            <a:spLocks xmlns:a="http://schemas.openxmlformats.org/drawingml/2006/main" noGrp="1"/>
          </p:cNvSpPr>
          <p:nvPr/>
        </p:nvSpPr>
        <p:spPr>
          <a:xfrm xmlns:a="http://schemas.openxmlformats.org/drawingml/2006/main">
            <a:off x="886968" y="2679192"/>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9" name="Text 7">
            <a:extLst xmlns:a="http://schemas.openxmlformats.org/drawingml/2006/main">
              <a:ext uri="{FF2B5EF4-FFF2-40B4-BE49-F238E27FC236}">
                <a16:creationId xmlns:a16="http://schemas.microsoft.com/office/drawing/2014/main" id="{DA135E1A-FB13-4225-876F-DC7D0E2E4E39}"/>
              </a:ext>
            </a:extLst>
          </p:cNvPr>
          <p:cNvSpPr>
            <a:spLocks xmlns:a="http://schemas.openxmlformats.org/drawingml/2006/main" noGrp="1"/>
          </p:cNvSpPr>
          <p:nvPr/>
        </p:nvSpPr>
        <p:spPr>
          <a:xfrm xmlns:a="http://schemas.openxmlformats.org/drawingml/2006/main">
            <a:off x="996696" y="2679192"/>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User view</a:t>
            </a:r>
            <a:endParaRPr sz="1050"/>
          </a:p>
        </p:txBody>
      </p:sp>
      <p:sp>
        <p:nvSpPr>
          <p:cNvPr id="10" name="Shape 8">
            <a:extLst xmlns:a="http://schemas.openxmlformats.org/drawingml/2006/main">
              <a:ext uri="{FF2B5EF4-FFF2-40B4-BE49-F238E27FC236}">
                <a16:creationId xmlns:a16="http://schemas.microsoft.com/office/drawing/2014/main" id="{6DC23BE3-B52E-4352-BDBB-038C8C746CDC}"/>
              </a:ext>
            </a:extLst>
          </p:cNvPr>
          <p:cNvSpPr>
            <a:spLocks xmlns:a="http://schemas.openxmlformats.org/drawingml/2006/main" noGrp="1"/>
          </p:cNvSpPr>
          <p:nvPr/>
        </p:nvSpPr>
        <p:spPr>
          <a:xfrm xmlns:a="http://schemas.openxmlformats.org/drawingml/2006/main">
            <a:off x="886968" y="3172968"/>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11" name="Text 9">
            <a:extLst xmlns:a="http://schemas.openxmlformats.org/drawingml/2006/main">
              <a:ext uri="{FF2B5EF4-FFF2-40B4-BE49-F238E27FC236}">
                <a16:creationId xmlns:a16="http://schemas.microsoft.com/office/drawing/2014/main" id="{98ECBA3C-C189-45FE-B676-18A295A82160}"/>
              </a:ext>
            </a:extLst>
          </p:cNvPr>
          <p:cNvSpPr>
            <a:spLocks xmlns:a="http://schemas.openxmlformats.org/drawingml/2006/main" noGrp="1"/>
          </p:cNvSpPr>
          <p:nvPr/>
        </p:nvSpPr>
        <p:spPr>
          <a:xfrm xmlns:a="http://schemas.openxmlformats.org/drawingml/2006/main">
            <a:off x="996696" y="3172968"/>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Admin view</a:t>
            </a:r>
            <a:endParaRPr sz="1050"/>
          </a:p>
        </p:txBody>
      </p:sp>
      <p:sp>
        <p:nvSpPr>
          <p:cNvPr id="12" name="Shape 10">
            <a:extLst xmlns:a="http://schemas.openxmlformats.org/drawingml/2006/main">
              <a:ext uri="{FF2B5EF4-FFF2-40B4-BE49-F238E27FC236}">
                <a16:creationId xmlns:a16="http://schemas.microsoft.com/office/drawing/2014/main" id="{6AB161C8-2F42-468B-8F71-7420FDA29A27}"/>
              </a:ext>
            </a:extLst>
          </p:cNvPr>
          <p:cNvSpPr>
            <a:spLocks xmlns:a="http://schemas.openxmlformats.org/drawingml/2006/main" noGrp="1"/>
          </p:cNvSpPr>
          <p:nvPr/>
        </p:nvSpPr>
        <p:spPr>
          <a:xfrm xmlns:a="http://schemas.openxmlformats.org/drawingml/2006/main">
            <a:off x="886968" y="3666744"/>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13" name="Text 11">
            <a:extLst xmlns:a="http://schemas.openxmlformats.org/drawingml/2006/main">
              <a:ext uri="{FF2B5EF4-FFF2-40B4-BE49-F238E27FC236}">
                <a16:creationId xmlns:a16="http://schemas.microsoft.com/office/drawing/2014/main" id="{5CFA353F-3B66-4D1D-82C6-936610C7C83B}"/>
              </a:ext>
            </a:extLst>
          </p:cNvPr>
          <p:cNvSpPr>
            <a:spLocks xmlns:a="http://schemas.openxmlformats.org/drawingml/2006/main" noGrp="1"/>
          </p:cNvSpPr>
          <p:nvPr/>
        </p:nvSpPr>
        <p:spPr>
          <a:xfrm xmlns:a="http://schemas.openxmlformats.org/drawingml/2006/main">
            <a:off x="996696" y="3666744"/>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Approval and return screens</a:t>
            </a:r>
            <a:endParaRPr sz="1050"/>
          </a:p>
        </p:txBody>
      </p:sp>
      <p:sp>
        <p:nvSpPr>
          <p:cNvPr id="14" name="Text 12">
            <a:extLst xmlns:a="http://schemas.openxmlformats.org/drawingml/2006/main">
              <a:ext uri="{FF2B5EF4-FFF2-40B4-BE49-F238E27FC236}">
                <a16:creationId xmlns:a16="http://schemas.microsoft.com/office/drawing/2014/main" id="{0E081623-7222-454B-B973-A0A965A7C0BF}"/>
              </a:ext>
            </a:extLst>
          </p:cNvPr>
          <p:cNvSpPr>
            <a:spLocks xmlns:a="http://schemas.openxmlformats.org/drawingml/2006/main" noGrp="1"/>
          </p:cNvSpPr>
          <p:nvPr/>
        </p:nvSpPr>
        <p:spPr>
          <a:xfrm xmlns:a="http://schemas.openxmlformats.org/drawingml/2006/main">
            <a:off x="886968" y="4846320"/>
            <a:ext cx="1883664"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250"/>
              </a:lnSpc>
              <a:buNone/>
            </a:pPr>
            <a:r>
              <a:rPr sz="950" i="1">
                <a:solidFill>
                  <a:srgbClr val="8B7C70"/>
                </a:solidFill>
                <a:latin typeface="Calibri"/>
                <a:ea typeface="Calibri"/>
                <a:cs typeface="Calibri"/>
              </a:rPr>
              <a:t>Built manually with Microsoft fx.</a:t>
            </a:r>
            <a:endParaRPr sz="950"/>
          </a:p>
        </p:txBody>
      </p:sp>
      <p:sp>
        <p:nvSpPr>
          <p:cNvPr id="15" name="Shape 13">
            <a:extLst xmlns:a="http://schemas.openxmlformats.org/drawingml/2006/main">
              <a:ext uri="{FF2B5EF4-FFF2-40B4-BE49-F238E27FC236}">
                <a16:creationId xmlns:a16="http://schemas.microsoft.com/office/drawing/2014/main" id="{176F3114-B2AC-4FF8-9282-A2EF10EF0C9D}"/>
              </a:ext>
            </a:extLst>
          </p:cNvPr>
          <p:cNvSpPr>
            <a:spLocks xmlns:a="http://schemas.openxmlformats.org/drawingml/2006/main" noGrp="1"/>
          </p:cNvSpPr>
          <p:nvPr/>
        </p:nvSpPr>
        <p:spPr>
          <a:xfrm xmlns:a="http://schemas.openxmlformats.org/drawingml/2006/main">
            <a:off x="3703320" y="1965960"/>
            <a:ext cx="3108960" cy="3520440"/>
          </a:xfrm>
          <a:prstGeom xmlns:a="http://schemas.openxmlformats.org/drawingml/2006/main" prst="roundRect">
            <a:avLst>
              <a:gd name="adj" fmla="val 1471"/>
            </a:avLst>
          </a:prstGeom>
          <a:solidFill xmlns:a="http://schemas.openxmlformats.org/drawingml/2006/main">
            <a:srgbClr val="F8F5F1"/>
          </a:solidFill>
          <a:ln xmlns:a="http://schemas.openxmlformats.org/drawingml/2006/main" w="11430">
            <a:solidFill>
              <a:srgbClr val="E3DCD4"/>
            </a:solidFill>
            <a:prstDash val="solid"/>
          </a:ln>
        </p:spPr>
      </p:sp>
      <p:sp>
        <p:nvSpPr>
          <p:cNvPr id="16" name="Shape 14">
            <a:extLst xmlns:a="http://schemas.openxmlformats.org/drawingml/2006/main">
              <a:ext uri="{FF2B5EF4-FFF2-40B4-BE49-F238E27FC236}">
                <a16:creationId xmlns:a16="http://schemas.microsoft.com/office/drawing/2014/main" id="{C2D5BB97-CE1E-4D3D-8074-40D89F66702E}"/>
              </a:ext>
            </a:extLst>
          </p:cNvPr>
          <p:cNvSpPr>
            <a:spLocks xmlns:a="http://schemas.openxmlformats.org/drawingml/2006/main" noGrp="1"/>
          </p:cNvSpPr>
          <p:nvPr/>
        </p:nvSpPr>
        <p:spPr>
          <a:xfrm xmlns:a="http://schemas.openxmlformats.org/drawingml/2006/main">
            <a:off x="3904488" y="2240280"/>
            <a:ext cx="201168" cy="201168"/>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7" name="Text 15">
            <a:extLst xmlns:a="http://schemas.openxmlformats.org/drawingml/2006/main">
              <a:ext uri="{FF2B5EF4-FFF2-40B4-BE49-F238E27FC236}">
                <a16:creationId xmlns:a16="http://schemas.microsoft.com/office/drawing/2014/main" id="{1E04488A-D72A-4263-9566-6D196B22E051}"/>
              </a:ext>
            </a:extLst>
          </p:cNvPr>
          <p:cNvSpPr>
            <a:spLocks xmlns:a="http://schemas.openxmlformats.org/drawingml/2006/main" noGrp="1"/>
          </p:cNvSpPr>
          <p:nvPr/>
        </p:nvSpPr>
        <p:spPr>
          <a:xfrm xmlns:a="http://schemas.openxmlformats.org/drawingml/2006/main">
            <a:off x="4206240" y="2130552"/>
            <a:ext cx="246888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33241C"/>
                </a:solidFill>
                <a:latin typeface="Cambria"/>
                <a:ea typeface="Cambria"/>
                <a:cs typeface="Cambria"/>
              </a:rPr>
              <a:t>Microsoft Lists</a:t>
            </a:r>
            <a:endParaRPr sz="1300"/>
          </a:p>
        </p:txBody>
      </p:sp>
      <p:sp>
        <p:nvSpPr>
          <p:cNvPr id="18" name="Shape 16">
            <a:extLst xmlns:a="http://schemas.openxmlformats.org/drawingml/2006/main">
              <a:ext uri="{FF2B5EF4-FFF2-40B4-BE49-F238E27FC236}">
                <a16:creationId xmlns:a16="http://schemas.microsoft.com/office/drawing/2014/main" id="{62AAC581-99D6-4F67-8166-D00B43A3373A}"/>
              </a:ext>
            </a:extLst>
          </p:cNvPr>
          <p:cNvSpPr>
            <a:spLocks xmlns:a="http://schemas.openxmlformats.org/drawingml/2006/main" noGrp="1"/>
          </p:cNvSpPr>
          <p:nvPr/>
        </p:nvSpPr>
        <p:spPr>
          <a:xfrm xmlns:a="http://schemas.openxmlformats.org/drawingml/2006/main">
            <a:off x="3904488" y="2679192"/>
            <a:ext cx="270662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19" name="Text 17">
            <a:extLst xmlns:a="http://schemas.openxmlformats.org/drawingml/2006/main">
              <a:ext uri="{FF2B5EF4-FFF2-40B4-BE49-F238E27FC236}">
                <a16:creationId xmlns:a16="http://schemas.microsoft.com/office/drawing/2014/main" id="{6A5BA0A7-4373-4E16-B702-3BAAF9503214}"/>
              </a:ext>
            </a:extLst>
          </p:cNvPr>
          <p:cNvSpPr>
            <a:spLocks xmlns:a="http://schemas.openxmlformats.org/drawingml/2006/main" noGrp="1"/>
          </p:cNvSpPr>
          <p:nvPr/>
        </p:nvSpPr>
        <p:spPr>
          <a:xfrm xmlns:a="http://schemas.openxmlformats.org/drawingml/2006/main">
            <a:off x="4014216" y="2679192"/>
            <a:ext cx="248716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BookingRequest</a:t>
            </a:r>
            <a:endParaRPr sz="1050"/>
          </a:p>
        </p:txBody>
      </p:sp>
      <p:sp>
        <p:nvSpPr>
          <p:cNvPr id="20" name="Shape 18">
            <a:extLst xmlns:a="http://schemas.openxmlformats.org/drawingml/2006/main">
              <a:ext uri="{FF2B5EF4-FFF2-40B4-BE49-F238E27FC236}">
                <a16:creationId xmlns:a16="http://schemas.microsoft.com/office/drawing/2014/main" id="{FFCA7EDA-F303-45D0-8776-F0EEF4C8069B}"/>
              </a:ext>
            </a:extLst>
          </p:cNvPr>
          <p:cNvSpPr>
            <a:spLocks xmlns:a="http://schemas.openxmlformats.org/drawingml/2006/main" noGrp="1"/>
          </p:cNvSpPr>
          <p:nvPr/>
        </p:nvSpPr>
        <p:spPr>
          <a:xfrm xmlns:a="http://schemas.openxmlformats.org/drawingml/2006/main">
            <a:off x="3904488" y="3172968"/>
            <a:ext cx="270662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21" name="Text 19">
            <a:extLst xmlns:a="http://schemas.openxmlformats.org/drawingml/2006/main">
              <a:ext uri="{FF2B5EF4-FFF2-40B4-BE49-F238E27FC236}">
                <a16:creationId xmlns:a16="http://schemas.microsoft.com/office/drawing/2014/main" id="{6CF15CF2-446B-4D2D-8CEE-50E2F18F5D80}"/>
              </a:ext>
            </a:extLst>
          </p:cNvPr>
          <p:cNvSpPr>
            <a:spLocks xmlns:a="http://schemas.openxmlformats.org/drawingml/2006/main" noGrp="1"/>
          </p:cNvSpPr>
          <p:nvPr/>
        </p:nvSpPr>
        <p:spPr>
          <a:xfrm xmlns:a="http://schemas.openxmlformats.org/drawingml/2006/main">
            <a:off x="4014216" y="3172968"/>
            <a:ext cx="248716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Asset</a:t>
            </a:r>
            <a:endParaRPr sz="1050"/>
          </a:p>
        </p:txBody>
      </p:sp>
      <p:sp>
        <p:nvSpPr>
          <p:cNvPr id="22" name="Shape 20">
            <a:extLst xmlns:a="http://schemas.openxmlformats.org/drawingml/2006/main">
              <a:ext uri="{FF2B5EF4-FFF2-40B4-BE49-F238E27FC236}">
                <a16:creationId xmlns:a16="http://schemas.microsoft.com/office/drawing/2014/main" id="{37EECF80-04A7-4F39-AA0B-C80FF608BD03}"/>
              </a:ext>
            </a:extLst>
          </p:cNvPr>
          <p:cNvSpPr>
            <a:spLocks xmlns:a="http://schemas.openxmlformats.org/drawingml/2006/main" noGrp="1"/>
          </p:cNvSpPr>
          <p:nvPr/>
        </p:nvSpPr>
        <p:spPr>
          <a:xfrm xmlns:a="http://schemas.openxmlformats.org/drawingml/2006/main">
            <a:off x="3904488" y="3666744"/>
            <a:ext cx="270662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23" name="Text 21">
            <a:extLst xmlns:a="http://schemas.openxmlformats.org/drawingml/2006/main">
              <a:ext uri="{FF2B5EF4-FFF2-40B4-BE49-F238E27FC236}">
                <a16:creationId xmlns:a16="http://schemas.microsoft.com/office/drawing/2014/main" id="{7C8BCC6F-BBA4-4D97-B341-EA94D36EA85F}"/>
              </a:ext>
            </a:extLst>
          </p:cNvPr>
          <p:cNvSpPr>
            <a:spLocks xmlns:a="http://schemas.openxmlformats.org/drawingml/2006/main" noGrp="1"/>
          </p:cNvSpPr>
          <p:nvPr/>
        </p:nvSpPr>
        <p:spPr>
          <a:xfrm xmlns:a="http://schemas.openxmlformats.org/drawingml/2006/main">
            <a:off x="4014216" y="3666744"/>
            <a:ext cx="248716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RecommendedBundles</a:t>
            </a:r>
            <a:endParaRPr sz="1050"/>
          </a:p>
        </p:txBody>
      </p:sp>
      <p:sp>
        <p:nvSpPr>
          <p:cNvPr id="24" name="Shape 22">
            <a:extLst xmlns:a="http://schemas.openxmlformats.org/drawingml/2006/main">
              <a:ext uri="{FF2B5EF4-FFF2-40B4-BE49-F238E27FC236}">
                <a16:creationId xmlns:a16="http://schemas.microsoft.com/office/drawing/2014/main" id="{63537EE6-B31E-4A06-A5E4-173B88ABA2FD}"/>
              </a:ext>
            </a:extLst>
          </p:cNvPr>
          <p:cNvSpPr>
            <a:spLocks xmlns:a="http://schemas.openxmlformats.org/drawingml/2006/main" noGrp="1"/>
          </p:cNvSpPr>
          <p:nvPr/>
        </p:nvSpPr>
        <p:spPr>
          <a:xfrm xmlns:a="http://schemas.openxmlformats.org/drawingml/2006/main">
            <a:off x="3904488" y="4160520"/>
            <a:ext cx="270662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25" name="Text 23">
            <a:extLst xmlns:a="http://schemas.openxmlformats.org/drawingml/2006/main">
              <a:ext uri="{FF2B5EF4-FFF2-40B4-BE49-F238E27FC236}">
                <a16:creationId xmlns:a16="http://schemas.microsoft.com/office/drawing/2014/main" id="{42F43144-0FBB-44CC-A043-A1314B34BB6A}"/>
              </a:ext>
            </a:extLst>
          </p:cNvPr>
          <p:cNvSpPr>
            <a:spLocks xmlns:a="http://schemas.openxmlformats.org/drawingml/2006/main" noGrp="1"/>
          </p:cNvSpPr>
          <p:nvPr/>
        </p:nvSpPr>
        <p:spPr>
          <a:xfrm xmlns:a="http://schemas.openxmlformats.org/drawingml/2006/main">
            <a:off x="4014216" y="4160520"/>
            <a:ext cx="248716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IssuesReturn</a:t>
            </a:r>
            <a:endParaRPr sz="1050"/>
          </a:p>
        </p:txBody>
      </p:sp>
      <p:sp>
        <p:nvSpPr>
          <p:cNvPr id="26" name="Shape 24">
            <a:extLst xmlns:a="http://schemas.openxmlformats.org/drawingml/2006/main">
              <a:ext uri="{FF2B5EF4-FFF2-40B4-BE49-F238E27FC236}">
                <a16:creationId xmlns:a16="http://schemas.microsoft.com/office/drawing/2014/main" id="{8BACE78C-D598-4E9E-BF52-5AC62BE09682}"/>
              </a:ext>
            </a:extLst>
          </p:cNvPr>
          <p:cNvSpPr>
            <a:spLocks xmlns:a="http://schemas.openxmlformats.org/drawingml/2006/main" noGrp="1"/>
          </p:cNvSpPr>
          <p:nvPr/>
        </p:nvSpPr>
        <p:spPr>
          <a:xfrm xmlns:a="http://schemas.openxmlformats.org/drawingml/2006/main">
            <a:off x="3904488" y="4654296"/>
            <a:ext cx="270662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27" name="Text 25">
            <a:extLst xmlns:a="http://schemas.openxmlformats.org/drawingml/2006/main">
              <a:ext uri="{FF2B5EF4-FFF2-40B4-BE49-F238E27FC236}">
                <a16:creationId xmlns:a16="http://schemas.microsoft.com/office/drawing/2014/main" id="{FF2391E3-CCE5-418A-B2DB-AA360C6E4786}"/>
              </a:ext>
            </a:extLst>
          </p:cNvPr>
          <p:cNvSpPr>
            <a:spLocks xmlns:a="http://schemas.openxmlformats.org/drawingml/2006/main" noGrp="1"/>
          </p:cNvSpPr>
          <p:nvPr/>
        </p:nvSpPr>
        <p:spPr>
          <a:xfrm xmlns:a="http://schemas.openxmlformats.org/drawingml/2006/main">
            <a:off x="4014216" y="4654296"/>
            <a:ext cx="248716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StudioAdmin</a:t>
            </a:r>
            <a:endParaRPr sz="1050"/>
          </a:p>
        </p:txBody>
      </p:sp>
      <p:sp>
        <p:nvSpPr>
          <p:cNvPr id="28" name="Text 26">
            <a:extLst xmlns:a="http://schemas.openxmlformats.org/drawingml/2006/main">
              <a:ext uri="{FF2B5EF4-FFF2-40B4-BE49-F238E27FC236}">
                <a16:creationId xmlns:a16="http://schemas.microsoft.com/office/drawing/2014/main" id="{8122B37D-D75A-44F6-8039-C4104633E673}"/>
              </a:ext>
            </a:extLst>
          </p:cNvPr>
          <p:cNvSpPr>
            <a:spLocks xmlns:a="http://schemas.openxmlformats.org/drawingml/2006/main" noGrp="1"/>
          </p:cNvSpPr>
          <p:nvPr/>
        </p:nvSpPr>
        <p:spPr>
          <a:xfrm xmlns:a="http://schemas.openxmlformats.org/drawingml/2006/main">
            <a:off x="3904488" y="4846320"/>
            <a:ext cx="2706624"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250"/>
              </a:lnSpc>
              <a:buNone/>
            </a:pPr>
            <a:r>
              <a:rPr sz="950" i="1">
                <a:solidFill>
                  <a:srgbClr val="8B7C70"/>
                </a:solidFill>
                <a:latin typeface="Calibri"/>
                <a:ea typeface="Calibri"/>
                <a:cs typeface="Calibri"/>
              </a:rPr>
              <a:t>Typed columns, lookups between lists.</a:t>
            </a:r>
            <a:endParaRPr sz="950"/>
          </a:p>
        </p:txBody>
      </p:sp>
      <p:sp>
        <p:nvSpPr>
          <p:cNvPr id="29" name="Shape 27">
            <a:extLst xmlns:a="http://schemas.openxmlformats.org/drawingml/2006/main">
              <a:ext uri="{FF2B5EF4-FFF2-40B4-BE49-F238E27FC236}">
                <a16:creationId xmlns:a16="http://schemas.microsoft.com/office/drawing/2014/main" id="{61E7272E-3A3D-43BB-B062-4654BCC8D382}"/>
              </a:ext>
            </a:extLst>
          </p:cNvPr>
          <p:cNvSpPr>
            <a:spLocks xmlns:a="http://schemas.openxmlformats.org/drawingml/2006/main" noGrp="1"/>
          </p:cNvSpPr>
          <p:nvPr/>
        </p:nvSpPr>
        <p:spPr>
          <a:xfrm xmlns:a="http://schemas.openxmlformats.org/drawingml/2006/main">
            <a:off x="7360920" y="1965960"/>
            <a:ext cx="2286000" cy="3520440"/>
          </a:xfrm>
          <a:prstGeom xmlns:a="http://schemas.openxmlformats.org/drawingml/2006/main" prst="roundRect">
            <a:avLst>
              <a:gd name="adj" fmla="val 2000"/>
            </a:avLst>
          </a:prstGeom>
          <a:solidFill xmlns:a="http://schemas.openxmlformats.org/drawingml/2006/main">
            <a:srgbClr val="F8F5F1"/>
          </a:solidFill>
          <a:ln xmlns:a="http://schemas.openxmlformats.org/drawingml/2006/main" w="11430">
            <a:solidFill>
              <a:srgbClr val="E3DCD4"/>
            </a:solidFill>
            <a:prstDash val="solid"/>
          </a:ln>
        </p:spPr>
      </p:sp>
      <p:sp>
        <p:nvSpPr>
          <p:cNvPr id="30" name="Shape 28">
            <a:extLst xmlns:a="http://schemas.openxmlformats.org/drawingml/2006/main">
              <a:ext uri="{FF2B5EF4-FFF2-40B4-BE49-F238E27FC236}">
                <a16:creationId xmlns:a16="http://schemas.microsoft.com/office/drawing/2014/main" id="{55733B5D-D587-4F2E-BD7F-282664623D94}"/>
              </a:ext>
            </a:extLst>
          </p:cNvPr>
          <p:cNvSpPr>
            <a:spLocks xmlns:a="http://schemas.openxmlformats.org/drawingml/2006/main" noGrp="1"/>
          </p:cNvSpPr>
          <p:nvPr/>
        </p:nvSpPr>
        <p:spPr>
          <a:xfrm xmlns:a="http://schemas.openxmlformats.org/drawingml/2006/main">
            <a:off x="7562088" y="2240280"/>
            <a:ext cx="201168" cy="201168"/>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31" name="Text 29">
            <a:extLst xmlns:a="http://schemas.openxmlformats.org/drawingml/2006/main">
              <a:ext uri="{FF2B5EF4-FFF2-40B4-BE49-F238E27FC236}">
                <a16:creationId xmlns:a16="http://schemas.microsoft.com/office/drawing/2014/main" id="{D69D0281-66F1-4B03-827B-F71C75475E3C}"/>
              </a:ext>
            </a:extLst>
          </p:cNvPr>
          <p:cNvSpPr>
            <a:spLocks xmlns:a="http://schemas.openxmlformats.org/drawingml/2006/main" noGrp="1"/>
          </p:cNvSpPr>
          <p:nvPr/>
        </p:nvSpPr>
        <p:spPr>
          <a:xfrm xmlns:a="http://schemas.openxmlformats.org/drawingml/2006/main">
            <a:off x="7863840" y="2130552"/>
            <a:ext cx="16459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33241C"/>
                </a:solidFill>
                <a:latin typeface="Cambria"/>
                <a:ea typeface="Cambria"/>
                <a:cs typeface="Cambria"/>
              </a:rPr>
              <a:t>Power Automate</a:t>
            </a:r>
            <a:endParaRPr sz="1300"/>
          </a:p>
        </p:txBody>
      </p:sp>
      <p:sp>
        <p:nvSpPr>
          <p:cNvPr id="32" name="Shape 30">
            <a:extLst xmlns:a="http://schemas.openxmlformats.org/drawingml/2006/main">
              <a:ext uri="{FF2B5EF4-FFF2-40B4-BE49-F238E27FC236}">
                <a16:creationId xmlns:a16="http://schemas.microsoft.com/office/drawing/2014/main" id="{5D94DF1A-1E17-4B7C-80FD-BAB62D130CC8}"/>
              </a:ext>
            </a:extLst>
          </p:cNvPr>
          <p:cNvSpPr>
            <a:spLocks xmlns:a="http://schemas.openxmlformats.org/drawingml/2006/main" noGrp="1"/>
          </p:cNvSpPr>
          <p:nvPr/>
        </p:nvSpPr>
        <p:spPr>
          <a:xfrm xmlns:a="http://schemas.openxmlformats.org/drawingml/2006/main">
            <a:off x="7562088" y="2679192"/>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33" name="Text 31">
            <a:extLst xmlns:a="http://schemas.openxmlformats.org/drawingml/2006/main">
              <a:ext uri="{FF2B5EF4-FFF2-40B4-BE49-F238E27FC236}">
                <a16:creationId xmlns:a16="http://schemas.microsoft.com/office/drawing/2014/main" id="{389F05E6-65E9-4DDA-AF2A-7582C4EA2A6A}"/>
              </a:ext>
            </a:extLst>
          </p:cNvPr>
          <p:cNvSpPr>
            <a:spLocks xmlns:a="http://schemas.openxmlformats.org/drawingml/2006/main" noGrp="1"/>
          </p:cNvSpPr>
          <p:nvPr/>
        </p:nvSpPr>
        <p:spPr>
          <a:xfrm xmlns:a="http://schemas.openxmlformats.org/drawingml/2006/main">
            <a:off x="7671816" y="2679192"/>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Booking request flow</a:t>
            </a:r>
            <a:endParaRPr sz="1050"/>
          </a:p>
        </p:txBody>
      </p:sp>
      <p:sp>
        <p:nvSpPr>
          <p:cNvPr id="34" name="Shape 32">
            <a:extLst xmlns:a="http://schemas.openxmlformats.org/drawingml/2006/main">
              <a:ext uri="{FF2B5EF4-FFF2-40B4-BE49-F238E27FC236}">
                <a16:creationId xmlns:a16="http://schemas.microsoft.com/office/drawing/2014/main" id="{1977E84C-5B72-4948-9E65-4F30558B1703}"/>
              </a:ext>
            </a:extLst>
          </p:cNvPr>
          <p:cNvSpPr>
            <a:spLocks xmlns:a="http://schemas.openxmlformats.org/drawingml/2006/main" noGrp="1"/>
          </p:cNvSpPr>
          <p:nvPr/>
        </p:nvSpPr>
        <p:spPr>
          <a:xfrm xmlns:a="http://schemas.openxmlformats.org/drawingml/2006/main">
            <a:off x="7562088" y="3172968"/>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35" name="Text 33">
            <a:extLst xmlns:a="http://schemas.openxmlformats.org/drawingml/2006/main">
              <a:ext uri="{FF2B5EF4-FFF2-40B4-BE49-F238E27FC236}">
                <a16:creationId xmlns:a16="http://schemas.microsoft.com/office/drawing/2014/main" id="{74E0873C-29F0-4F51-8EB0-E3526273B9D5}"/>
              </a:ext>
            </a:extLst>
          </p:cNvPr>
          <p:cNvSpPr>
            <a:spLocks xmlns:a="http://schemas.openxmlformats.org/drawingml/2006/main" noGrp="1"/>
          </p:cNvSpPr>
          <p:nvPr/>
        </p:nvSpPr>
        <p:spPr>
          <a:xfrm xmlns:a="http://schemas.openxmlformats.org/drawingml/2006/main">
            <a:off x="7671816" y="3172968"/>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Approve, decline, cancel flow</a:t>
            </a:r>
            <a:endParaRPr sz="1050"/>
          </a:p>
        </p:txBody>
      </p:sp>
      <p:sp>
        <p:nvSpPr>
          <p:cNvPr id="36" name="Shape 34">
            <a:extLst xmlns:a="http://schemas.openxmlformats.org/drawingml/2006/main">
              <a:ext uri="{FF2B5EF4-FFF2-40B4-BE49-F238E27FC236}">
                <a16:creationId xmlns:a16="http://schemas.microsoft.com/office/drawing/2014/main" id="{BFDDC686-FA1C-44D3-982E-50D24139AFC4}"/>
              </a:ext>
            </a:extLst>
          </p:cNvPr>
          <p:cNvSpPr>
            <a:spLocks xmlns:a="http://schemas.openxmlformats.org/drawingml/2006/main" noGrp="1"/>
          </p:cNvSpPr>
          <p:nvPr/>
        </p:nvSpPr>
        <p:spPr>
          <a:xfrm xmlns:a="http://schemas.openxmlformats.org/drawingml/2006/main">
            <a:off x="7562088" y="3666744"/>
            <a:ext cx="188366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37" name="Text 35">
            <a:extLst xmlns:a="http://schemas.openxmlformats.org/drawingml/2006/main">
              <a:ext uri="{FF2B5EF4-FFF2-40B4-BE49-F238E27FC236}">
                <a16:creationId xmlns:a16="http://schemas.microsoft.com/office/drawing/2014/main" id="{1B5D6DE2-E109-4FF4-B20D-A90A5B01B180}"/>
              </a:ext>
            </a:extLst>
          </p:cNvPr>
          <p:cNvSpPr>
            <a:spLocks xmlns:a="http://schemas.openxmlformats.org/drawingml/2006/main" noGrp="1"/>
          </p:cNvSpPr>
          <p:nvPr/>
        </p:nvSpPr>
        <p:spPr>
          <a:xfrm xmlns:a="http://schemas.openxmlformats.org/drawingml/2006/main">
            <a:off x="7671816" y="3666744"/>
            <a:ext cx="166420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Return photo upload flow</a:t>
            </a:r>
            <a:endParaRPr sz="1050"/>
          </a:p>
        </p:txBody>
      </p:sp>
      <p:sp>
        <p:nvSpPr>
          <p:cNvPr id="38" name="Text 36">
            <a:extLst xmlns:a="http://schemas.openxmlformats.org/drawingml/2006/main">
              <a:ext uri="{FF2B5EF4-FFF2-40B4-BE49-F238E27FC236}">
                <a16:creationId xmlns:a16="http://schemas.microsoft.com/office/drawing/2014/main" id="{E2710D38-B7C4-4504-8CB0-EDB6675827ED}"/>
              </a:ext>
            </a:extLst>
          </p:cNvPr>
          <p:cNvSpPr>
            <a:spLocks xmlns:a="http://schemas.openxmlformats.org/drawingml/2006/main" noGrp="1"/>
          </p:cNvSpPr>
          <p:nvPr/>
        </p:nvSpPr>
        <p:spPr>
          <a:xfrm xmlns:a="http://schemas.openxmlformats.org/drawingml/2006/main">
            <a:off x="7562088" y="4846320"/>
            <a:ext cx="1883664"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250"/>
              </a:lnSpc>
              <a:buNone/>
            </a:pPr>
            <a:r>
              <a:rPr sz="950" i="1">
                <a:solidFill>
                  <a:srgbClr val="8B7C70"/>
                </a:solidFill>
                <a:latin typeface="Calibri"/>
                <a:ea typeface="Calibri"/>
                <a:cs typeface="Calibri"/>
              </a:rPr>
              <a:t>Triggered by list changes, or called from the app.</a:t>
            </a:r>
            <a:endParaRPr sz="950"/>
          </a:p>
        </p:txBody>
      </p:sp>
      <p:sp>
        <p:nvSpPr>
          <p:cNvPr id="39" name="Shape 37">
            <a:extLst xmlns:a="http://schemas.openxmlformats.org/drawingml/2006/main">
              <a:ext uri="{FF2B5EF4-FFF2-40B4-BE49-F238E27FC236}">
                <a16:creationId xmlns:a16="http://schemas.microsoft.com/office/drawing/2014/main" id="{C3738451-9507-458C-9552-B57DD3679927}"/>
              </a:ext>
            </a:extLst>
          </p:cNvPr>
          <p:cNvSpPr>
            <a:spLocks xmlns:a="http://schemas.openxmlformats.org/drawingml/2006/main" noGrp="1"/>
          </p:cNvSpPr>
          <p:nvPr/>
        </p:nvSpPr>
        <p:spPr>
          <a:xfrm xmlns:a="http://schemas.openxmlformats.org/drawingml/2006/main">
            <a:off x="9966960" y="1965960"/>
            <a:ext cx="1554480" cy="3520440"/>
          </a:xfrm>
          <a:prstGeom xmlns:a="http://schemas.openxmlformats.org/drawingml/2006/main" prst="roundRect">
            <a:avLst>
              <a:gd name="adj" fmla="val 2941"/>
            </a:avLst>
          </a:prstGeom>
          <a:solidFill xmlns:a="http://schemas.openxmlformats.org/drawingml/2006/main">
            <a:srgbClr val="F8F5F1"/>
          </a:solidFill>
          <a:ln xmlns:a="http://schemas.openxmlformats.org/drawingml/2006/main" w="11430">
            <a:solidFill>
              <a:srgbClr val="E3DCD4"/>
            </a:solidFill>
            <a:prstDash val="solid"/>
          </a:ln>
        </p:spPr>
      </p:sp>
      <p:sp>
        <p:nvSpPr>
          <p:cNvPr id="40" name="Shape 38">
            <a:extLst xmlns:a="http://schemas.openxmlformats.org/drawingml/2006/main">
              <a:ext uri="{FF2B5EF4-FFF2-40B4-BE49-F238E27FC236}">
                <a16:creationId xmlns:a16="http://schemas.microsoft.com/office/drawing/2014/main" id="{CCB8C376-BF68-4EA8-BB2A-72E8F10BF640}"/>
              </a:ext>
            </a:extLst>
          </p:cNvPr>
          <p:cNvSpPr>
            <a:spLocks xmlns:a="http://schemas.openxmlformats.org/drawingml/2006/main" noGrp="1"/>
          </p:cNvSpPr>
          <p:nvPr/>
        </p:nvSpPr>
        <p:spPr>
          <a:xfrm xmlns:a="http://schemas.openxmlformats.org/drawingml/2006/main">
            <a:off x="10168128" y="2240280"/>
            <a:ext cx="201168" cy="201168"/>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41" name="Text 39">
            <a:extLst xmlns:a="http://schemas.openxmlformats.org/drawingml/2006/main">
              <a:ext uri="{FF2B5EF4-FFF2-40B4-BE49-F238E27FC236}">
                <a16:creationId xmlns:a16="http://schemas.microsoft.com/office/drawing/2014/main" id="{42E8A9AF-B4F3-49D6-8B08-76CAEB45760C}"/>
              </a:ext>
            </a:extLst>
          </p:cNvPr>
          <p:cNvSpPr>
            <a:spLocks xmlns:a="http://schemas.openxmlformats.org/drawingml/2006/main" noGrp="1"/>
          </p:cNvSpPr>
          <p:nvPr/>
        </p:nvSpPr>
        <p:spPr>
          <a:xfrm xmlns:a="http://schemas.openxmlformats.org/drawingml/2006/main">
            <a:off x="10469880" y="2130552"/>
            <a:ext cx="9144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33241C"/>
                </a:solidFill>
                <a:latin typeface="Cambria"/>
                <a:ea typeface="Cambria"/>
                <a:cs typeface="Cambria"/>
              </a:rPr>
              <a:t>Services</a:t>
            </a:r>
            <a:endParaRPr sz="1300"/>
          </a:p>
        </p:txBody>
      </p:sp>
      <p:sp>
        <p:nvSpPr>
          <p:cNvPr id="42" name="Shape 40">
            <a:extLst xmlns:a="http://schemas.openxmlformats.org/drawingml/2006/main">
              <a:ext uri="{FF2B5EF4-FFF2-40B4-BE49-F238E27FC236}">
                <a16:creationId xmlns:a16="http://schemas.microsoft.com/office/drawing/2014/main" id="{593ADA00-11CB-46DD-91C1-8442E21AD625}"/>
              </a:ext>
            </a:extLst>
          </p:cNvPr>
          <p:cNvSpPr>
            <a:spLocks xmlns:a="http://schemas.openxmlformats.org/drawingml/2006/main" noGrp="1"/>
          </p:cNvSpPr>
          <p:nvPr/>
        </p:nvSpPr>
        <p:spPr>
          <a:xfrm xmlns:a="http://schemas.openxmlformats.org/drawingml/2006/main">
            <a:off x="10168128" y="2679192"/>
            <a:ext cx="115214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43" name="Text 41">
            <a:extLst xmlns:a="http://schemas.openxmlformats.org/drawingml/2006/main">
              <a:ext uri="{FF2B5EF4-FFF2-40B4-BE49-F238E27FC236}">
                <a16:creationId xmlns:a16="http://schemas.microsoft.com/office/drawing/2014/main" id="{297F2773-7ADC-4E18-A506-F8D18ACF417D}"/>
              </a:ext>
            </a:extLst>
          </p:cNvPr>
          <p:cNvSpPr>
            <a:spLocks xmlns:a="http://schemas.openxmlformats.org/drawingml/2006/main" noGrp="1"/>
          </p:cNvSpPr>
          <p:nvPr/>
        </p:nvSpPr>
        <p:spPr>
          <a:xfrm xmlns:a="http://schemas.openxmlformats.org/drawingml/2006/main">
            <a:off x="10277856" y="2679192"/>
            <a:ext cx="93268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Outlook</a:t>
            </a:r>
            <a:endParaRPr sz="1050"/>
          </a:p>
        </p:txBody>
      </p:sp>
      <p:sp>
        <p:nvSpPr>
          <p:cNvPr id="44" name="Shape 42">
            <a:extLst xmlns:a="http://schemas.openxmlformats.org/drawingml/2006/main">
              <a:ext uri="{FF2B5EF4-FFF2-40B4-BE49-F238E27FC236}">
                <a16:creationId xmlns:a16="http://schemas.microsoft.com/office/drawing/2014/main" id="{FF8A6189-EBF8-4756-8696-89270163AF93}"/>
              </a:ext>
            </a:extLst>
          </p:cNvPr>
          <p:cNvSpPr>
            <a:spLocks xmlns:a="http://schemas.openxmlformats.org/drawingml/2006/main" noGrp="1"/>
          </p:cNvSpPr>
          <p:nvPr/>
        </p:nvSpPr>
        <p:spPr>
          <a:xfrm xmlns:a="http://schemas.openxmlformats.org/drawingml/2006/main">
            <a:off x="10168128" y="3172968"/>
            <a:ext cx="115214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45" name="Text 43">
            <a:extLst xmlns:a="http://schemas.openxmlformats.org/drawingml/2006/main">
              <a:ext uri="{FF2B5EF4-FFF2-40B4-BE49-F238E27FC236}">
                <a16:creationId xmlns:a16="http://schemas.microsoft.com/office/drawing/2014/main" id="{75A2019F-B974-4ED7-B023-D6B08040A34D}"/>
              </a:ext>
            </a:extLst>
          </p:cNvPr>
          <p:cNvSpPr>
            <a:spLocks xmlns:a="http://schemas.openxmlformats.org/drawingml/2006/main" noGrp="1"/>
          </p:cNvSpPr>
          <p:nvPr/>
        </p:nvSpPr>
        <p:spPr>
          <a:xfrm xmlns:a="http://schemas.openxmlformats.org/drawingml/2006/main">
            <a:off x="10277856" y="3172968"/>
            <a:ext cx="93268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Calendar</a:t>
            </a:r>
            <a:endParaRPr sz="1050"/>
          </a:p>
        </p:txBody>
      </p:sp>
      <p:sp>
        <p:nvSpPr>
          <p:cNvPr id="46" name="Shape 44">
            <a:extLst xmlns:a="http://schemas.openxmlformats.org/drawingml/2006/main">
              <a:ext uri="{FF2B5EF4-FFF2-40B4-BE49-F238E27FC236}">
                <a16:creationId xmlns:a16="http://schemas.microsoft.com/office/drawing/2014/main" id="{6906BDE2-2CD2-4AD7-9FC1-64AC730EB1FA}"/>
              </a:ext>
            </a:extLst>
          </p:cNvPr>
          <p:cNvSpPr>
            <a:spLocks xmlns:a="http://schemas.openxmlformats.org/drawingml/2006/main" noGrp="1"/>
          </p:cNvSpPr>
          <p:nvPr/>
        </p:nvSpPr>
        <p:spPr>
          <a:xfrm xmlns:a="http://schemas.openxmlformats.org/drawingml/2006/main">
            <a:off x="10168128" y="3666744"/>
            <a:ext cx="1152144" cy="384048"/>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E3DCD4"/>
            </a:solidFill>
            <a:prstDash val="solid"/>
          </a:ln>
        </p:spPr>
      </p:sp>
      <p:sp>
        <p:nvSpPr>
          <p:cNvPr id="47" name="Text 45">
            <a:extLst xmlns:a="http://schemas.openxmlformats.org/drawingml/2006/main">
              <a:ext uri="{FF2B5EF4-FFF2-40B4-BE49-F238E27FC236}">
                <a16:creationId xmlns:a16="http://schemas.microsoft.com/office/drawing/2014/main" id="{29150FA6-F203-465D-B3A3-06EEF31283E8}"/>
              </a:ext>
            </a:extLst>
          </p:cNvPr>
          <p:cNvSpPr>
            <a:spLocks xmlns:a="http://schemas.openxmlformats.org/drawingml/2006/main" noGrp="1"/>
          </p:cNvSpPr>
          <p:nvPr/>
        </p:nvSpPr>
        <p:spPr>
          <a:xfrm xmlns:a="http://schemas.openxmlformats.org/drawingml/2006/main">
            <a:off x="10277856" y="3666744"/>
            <a:ext cx="93268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2B231E"/>
                </a:solidFill>
                <a:latin typeface="Calibri"/>
                <a:ea typeface="Calibri"/>
                <a:cs typeface="Calibri"/>
              </a:rPr>
              <a:t>SharePoint</a:t>
            </a:r>
            <a:endParaRPr sz="1050"/>
          </a:p>
        </p:txBody>
      </p:sp>
      <p:sp>
        <p:nvSpPr>
          <p:cNvPr id="48" name="Shape 46">
            <a:extLst xmlns:a="http://schemas.openxmlformats.org/drawingml/2006/main">
              <a:ext uri="{FF2B5EF4-FFF2-40B4-BE49-F238E27FC236}">
                <a16:creationId xmlns:a16="http://schemas.microsoft.com/office/drawing/2014/main" id="{54753FD6-F49F-40B9-8E4B-F70FF3A9BC3D}"/>
              </a:ext>
            </a:extLst>
          </p:cNvPr>
          <p:cNvSpPr>
            <a:spLocks xmlns:a="http://schemas.openxmlformats.org/drawingml/2006/main" noGrp="1"/>
          </p:cNvSpPr>
          <p:nvPr/>
        </p:nvSpPr>
        <p:spPr>
          <a:xfrm xmlns:a="http://schemas.openxmlformats.org/drawingml/2006/main">
            <a:off x="3127248" y="3643884"/>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49" name="Shape 47">
            <a:extLst xmlns:a="http://schemas.openxmlformats.org/drawingml/2006/main">
              <a:ext uri="{FF2B5EF4-FFF2-40B4-BE49-F238E27FC236}">
                <a16:creationId xmlns:a16="http://schemas.microsoft.com/office/drawing/2014/main" id="{65DEE48C-CA9F-434F-BA8B-5A7B490AE8DA}"/>
              </a:ext>
            </a:extLst>
          </p:cNvPr>
          <p:cNvSpPr>
            <a:spLocks xmlns:a="http://schemas.openxmlformats.org/drawingml/2006/main" noGrp="1"/>
          </p:cNvSpPr>
          <p:nvPr/>
        </p:nvSpPr>
        <p:spPr>
          <a:xfrm xmlns:a="http://schemas.openxmlformats.org/drawingml/2006/main">
            <a:off x="6967728" y="3643884"/>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50" name="Shape 48">
            <a:extLst xmlns:a="http://schemas.openxmlformats.org/drawingml/2006/main">
              <a:ext uri="{FF2B5EF4-FFF2-40B4-BE49-F238E27FC236}">
                <a16:creationId xmlns:a16="http://schemas.microsoft.com/office/drawing/2014/main" id="{A5803BD5-6322-4216-ADDE-1CAF970BDDFE}"/>
              </a:ext>
            </a:extLst>
          </p:cNvPr>
          <p:cNvSpPr>
            <a:spLocks xmlns:a="http://schemas.openxmlformats.org/drawingml/2006/main" noGrp="1"/>
          </p:cNvSpPr>
          <p:nvPr/>
        </p:nvSpPr>
        <p:spPr>
          <a:xfrm xmlns:a="http://schemas.openxmlformats.org/drawingml/2006/main">
            <a:off x="9692640" y="3643884"/>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51" name="Text 49">
            <a:extLst xmlns:a="http://schemas.openxmlformats.org/drawingml/2006/main">
              <a:ext uri="{FF2B5EF4-FFF2-40B4-BE49-F238E27FC236}">
                <a16:creationId xmlns:a16="http://schemas.microsoft.com/office/drawing/2014/main" id="{B31587B1-77D2-4B80-9030-283D7A8D042C}"/>
              </a:ext>
            </a:extLst>
          </p:cNvPr>
          <p:cNvSpPr>
            <a:spLocks xmlns:a="http://schemas.openxmlformats.org/drawingml/2006/main" noGrp="1"/>
          </p:cNvSpPr>
          <p:nvPr/>
        </p:nvSpPr>
        <p:spPr>
          <a:xfrm xmlns:a="http://schemas.openxmlformats.org/drawingml/2006/main">
            <a:off x="685800" y="5852160"/>
            <a:ext cx="108356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2B231E"/>
                </a:solidFill>
                <a:latin typeface="Calibri"/>
                <a:ea typeface="Calibri"/>
                <a:cs typeface="Calibri"/>
              </a:rPr>
              <a:t>Assets, bundles and admins are lookups, so the app reads them at run time. Adding a camera or an admin is a new row in a list, not a change to the app.</a:t>
            </a:r>
            <a:endParaRPr sz="1300"/>
          </a:p>
        </p:txBody>
      </p:sp>
    </p:spTree>
    <p:extLst>
      <p:ext uri="{BB962C8B-B14F-4D97-AF65-F5344CB8AC3E}">
        <p14:creationId xmlns:p14="http://schemas.microsoft.com/office/powerpoint/2010/main" val="114751755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0CAF7F4-2BC3-4106-9CBE-71A42E6C11D3}"/>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DATA</a:t>
            </a:r>
            <a:endParaRPr sz="1100"/>
          </a:p>
        </p:txBody>
      </p:sp>
      <p:sp>
        <p:nvSpPr>
          <p:cNvPr id="3" name="Text 1">
            <a:extLst xmlns:a="http://schemas.openxmlformats.org/drawingml/2006/main">
              <a:ext uri="{FF2B5EF4-FFF2-40B4-BE49-F238E27FC236}">
                <a16:creationId xmlns:a16="http://schemas.microsoft.com/office/drawing/2014/main" id="{C91B80B3-3235-42E6-BFDD-9598D073A8C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Booking Request List</a:t>
            </a:r>
            <a:endParaRPr sz="2800"/>
          </a:p>
        </p:txBody>
      </p:sp>
      <p:sp>
        <p:nvSpPr>
          <p:cNvPr id="4" name="Text 2">
            <a:extLst xmlns:a="http://schemas.openxmlformats.org/drawingml/2006/main">
              <a:ext uri="{FF2B5EF4-FFF2-40B4-BE49-F238E27FC236}">
                <a16:creationId xmlns:a16="http://schemas.microsoft.com/office/drawing/2014/main" id="{0261D6E2-9BCB-4CBD-8FB0-CDE25F36F436}"/>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The main list, with all the booking information.</a:t>
            </a:r>
            <a:endParaRPr sz="1400"/>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15c96e36269744d6"/>
          <a:stretch xmlns:a="http://schemas.openxmlformats.org/drawingml/2006/main">
            <a:fillRect l="0" t="0" r="0" b="0"/>
          </a:stretch>
        </p:blipFill>
        <p:spPr>
          <a:xfrm xmlns:a="http://schemas.openxmlformats.org/drawingml/2006/main">
            <a:off x="2026180" y="1691640"/>
            <a:ext cx="8154880" cy="3611880"/>
          </a:xfrm>
          <a:prstGeom xmlns:a="http://schemas.openxmlformats.org/drawingml/2006/main" prst="rect">
            <a:avLst/>
          </a:prstGeom>
        </p:spPr>
      </p:pic>
      <p:sp>
        <p:nvSpPr>
          <p:cNvPr id="6" name="Text 3">
            <a:extLst xmlns:a="http://schemas.openxmlformats.org/drawingml/2006/main">
              <a:ext uri="{FF2B5EF4-FFF2-40B4-BE49-F238E27FC236}">
                <a16:creationId xmlns:a16="http://schemas.microsoft.com/office/drawing/2014/main" id="{B407B306-311A-4B82-AD27-3465F988869D}"/>
              </a:ext>
            </a:extLst>
          </p:cNvPr>
          <p:cNvSpPr>
            <a:spLocks xmlns:a="http://schemas.openxmlformats.org/drawingml/2006/main" noGrp="1"/>
          </p:cNvSpPr>
          <p:nvPr/>
        </p:nvSpPr>
        <p:spPr>
          <a:xfrm xmlns:a="http://schemas.openxmlformats.org/drawingml/2006/main">
            <a:off x="685800" y="5440680"/>
            <a:ext cx="53492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b="1">
                <a:solidFill>
                  <a:srgbClr val="1C7A66"/>
                </a:solidFill>
                <a:latin typeface="Calibri"/>
                <a:ea typeface="Calibri"/>
                <a:cs typeface="Calibri"/>
              </a:rPr>
              <a:t>Data types — </a:t>
            </a:r>
            <a:r>
              <a:rPr sz="1150">
                <a:solidFill>
                  <a:srgbClr val="5E534B"/>
                </a:solidFill>
                <a:latin typeface="Calibri"/>
                <a:ea typeface="Calibri"/>
                <a:cs typeface="Calibri"/>
              </a:rPr>
              <a:t>Date type for dates, choice for categorical variables. This keeps the data clean and consistent.</a:t>
            </a:r>
            <a:endParaRPr sz="1150"/>
          </a:p>
        </p:txBody>
      </p:sp>
      <p:sp>
        <p:nvSpPr>
          <p:cNvPr id="7" name="Text 4">
            <a:extLst xmlns:a="http://schemas.openxmlformats.org/drawingml/2006/main">
              <a:ext uri="{FF2B5EF4-FFF2-40B4-BE49-F238E27FC236}">
                <a16:creationId xmlns:a16="http://schemas.microsoft.com/office/drawing/2014/main" id="{5FC6B152-3398-43EB-8BE7-465A3059683D}"/>
              </a:ext>
            </a:extLst>
          </p:cNvPr>
          <p:cNvSpPr>
            <a:spLocks xmlns:a="http://schemas.openxmlformats.org/drawingml/2006/main" noGrp="1"/>
          </p:cNvSpPr>
          <p:nvPr/>
        </p:nvSpPr>
        <p:spPr>
          <a:xfrm xmlns:a="http://schemas.openxmlformats.org/drawingml/2006/main">
            <a:off x="6355080" y="5440680"/>
            <a:ext cx="516636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b="1">
                <a:solidFill>
                  <a:srgbClr val="1C7A66"/>
                </a:solidFill>
                <a:latin typeface="Calibri"/>
                <a:ea typeface="Calibri"/>
                <a:cs typeface="Calibri"/>
              </a:rPr>
              <a:t>Assets by lookup — </a:t>
            </a:r>
            <a:r>
              <a:rPr sz="1150">
                <a:solidFill>
                  <a:srgbClr val="5E534B"/>
                </a:solidFill>
                <a:latin typeface="Calibri"/>
                <a:ea typeface="Calibri"/>
                <a:cs typeface="Calibri"/>
              </a:rPr>
              <a:t>Assets are a lookup from the Asset List, so the asset list stays dynamic as it is updated.</a:t>
            </a:r>
            <a:endParaRPr sz="1150"/>
          </a:p>
        </p:txBody>
      </p:sp>
      <p:sp>
        <p:nvSpPr>
          <p:cNvPr id="8" name="Text 5">
            <a:extLst xmlns:a="http://schemas.openxmlformats.org/drawingml/2006/main">
              <a:ext uri="{FF2B5EF4-FFF2-40B4-BE49-F238E27FC236}">
                <a16:creationId xmlns:a16="http://schemas.microsoft.com/office/drawing/2014/main" id="{496A1DBA-F9EB-46D7-B93B-87EF9D2F43E8}"/>
              </a:ext>
            </a:extLst>
          </p:cNvPr>
          <p:cNvSpPr>
            <a:spLocks xmlns:a="http://schemas.openxmlformats.org/drawingml/2006/main" noGrp="1"/>
          </p:cNvSpPr>
          <p:nvPr/>
        </p:nvSpPr>
        <p:spPr>
          <a:xfrm xmlns:a="http://schemas.openxmlformats.org/drawingml/2006/main">
            <a:off x="685800" y="6007608"/>
            <a:ext cx="534924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b="1">
                <a:solidFill>
                  <a:srgbClr val="1C7A66"/>
                </a:solidFill>
                <a:latin typeface="Calibri"/>
                <a:ea typeface="Calibri"/>
                <a:cs typeface="Calibri"/>
              </a:rPr>
              <a:t>Updated by automation — </a:t>
            </a:r>
            <a:r>
              <a:rPr sz="1150">
                <a:solidFill>
                  <a:srgbClr val="5E534B"/>
                </a:solidFill>
                <a:latin typeface="Calibri"/>
                <a:ea typeface="Calibri"/>
                <a:cs typeface="Calibri"/>
              </a:rPr>
              <a:t>The Status and Loaned columns are updated by Power Automate through the app actions.</a:t>
            </a:r>
            <a:endParaRPr sz="1150"/>
          </a:p>
        </p:txBody>
      </p:sp>
      <p:sp>
        <p:nvSpPr>
          <p:cNvPr id="9" name="Text 6">
            <a:extLst xmlns:a="http://schemas.openxmlformats.org/drawingml/2006/main">
              <a:ext uri="{FF2B5EF4-FFF2-40B4-BE49-F238E27FC236}">
                <a16:creationId xmlns:a16="http://schemas.microsoft.com/office/drawing/2014/main" id="{8BF9E459-B24E-4E51-8DBF-AFF88BEDF3D1}"/>
              </a:ext>
            </a:extLst>
          </p:cNvPr>
          <p:cNvSpPr>
            <a:spLocks xmlns:a="http://schemas.openxmlformats.org/drawingml/2006/main" noGrp="1"/>
          </p:cNvSpPr>
          <p:nvPr/>
        </p:nvSpPr>
        <p:spPr>
          <a:xfrm xmlns:a="http://schemas.openxmlformats.org/drawingml/2006/main">
            <a:off x="6355080" y="6007608"/>
            <a:ext cx="516636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b="1">
                <a:solidFill>
                  <a:srgbClr val="1C7A66"/>
                </a:solidFill>
                <a:latin typeface="Calibri"/>
                <a:ea typeface="Calibri"/>
                <a:cs typeface="Calibri"/>
              </a:rPr>
              <a:t>Linked to issues — </a:t>
            </a:r>
            <a:r>
              <a:rPr sz="1150">
                <a:solidFill>
                  <a:srgbClr val="5E534B"/>
                </a:solidFill>
                <a:latin typeface="Calibri"/>
                <a:ea typeface="Calibri"/>
                <a:cs typeface="Calibri"/>
              </a:rPr>
              <a:t>If there are problems in the return, the row hyperlinks to the entry in the Return Issues list.</a:t>
            </a:r>
            <a:endParaRPr sz="1150"/>
          </a:p>
        </p:txBody>
      </p:sp>
    </p:spTree>
    <p:extLst>
      <p:ext uri="{BB962C8B-B14F-4D97-AF65-F5344CB8AC3E}">
        <p14:creationId xmlns:p14="http://schemas.microsoft.com/office/powerpoint/2010/main" val="131138985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42982F6F-8134-46CD-8703-1BAF42FA7060}"/>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DATA</a:t>
            </a:r>
            <a:endParaRPr sz="1100"/>
          </a:p>
        </p:txBody>
      </p:sp>
      <p:sp>
        <p:nvSpPr>
          <p:cNvPr id="3" name="Text 1">
            <a:extLst xmlns:a="http://schemas.openxmlformats.org/drawingml/2006/main">
              <a:ext uri="{FF2B5EF4-FFF2-40B4-BE49-F238E27FC236}">
                <a16:creationId xmlns:a16="http://schemas.microsoft.com/office/drawing/2014/main" id="{632B12BD-9884-4E09-8E50-ACE0580B91C1}"/>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Asset List and RecommendedBundles List</a:t>
            </a:r>
            <a:endParaRPr sz="2800"/>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4b4e6edb6876431f"/>
          <a:stretch xmlns:a="http://schemas.openxmlformats.org/drawingml/2006/main">
            <a:fillRect l="0" t="0" r="0" b="0"/>
          </a:stretch>
        </p:blipFill>
        <p:spPr>
          <a:xfrm xmlns:a="http://schemas.openxmlformats.org/drawingml/2006/main">
            <a:off x="699164" y="1371600"/>
            <a:ext cx="5368231" cy="3566160"/>
          </a:xfrm>
          <a:prstGeom xmlns:a="http://schemas.openxmlformats.org/drawingml/2006/main" prst="rect">
            <a:avLst/>
          </a:prstGeom>
        </p:spPr>
      </p:pic>
      <p:pic>
        <p:nvPicPr>
          <p:cNvPr id="15" name="Image 1"/>
          <p:cNvPicPr>
            <a:picLocks xmlns:a="http://schemas.openxmlformats.org/drawingml/2006/main" noChangeAspect="1"/>
          </p:cNvPicPr>
          <p:nvPr/>
        </p:nvPicPr>
        <p:blipFill>
          <a:blip xmlns:r="http://schemas.openxmlformats.org/officeDocument/2006/relationships" xmlns:a="http://schemas.openxmlformats.org/drawingml/2006/main" r:embed="R651d8664558243a2"/>
          <a:stretch xmlns:a="http://schemas.openxmlformats.org/drawingml/2006/main">
            <a:fillRect l="0" t="0" r="0" b="0"/>
          </a:stretch>
        </p:blipFill>
        <p:spPr>
          <a:xfrm xmlns:a="http://schemas.openxmlformats.org/drawingml/2006/main">
            <a:off x="6355080" y="1391131"/>
            <a:ext cx="5166360" cy="3527099"/>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E4E8393A-34F3-4BC4-A85E-B3EE74768A0B}"/>
              </a:ext>
            </a:extLst>
          </p:cNvPr>
          <p:cNvSpPr>
            <a:spLocks xmlns:a="http://schemas.openxmlformats.org/drawingml/2006/main" noGrp="1"/>
          </p:cNvSpPr>
          <p:nvPr/>
        </p:nvSpPr>
        <p:spPr>
          <a:xfrm xmlns:a="http://schemas.openxmlformats.org/drawingml/2006/main">
            <a:off x="685800" y="5120640"/>
            <a:ext cx="53949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Four categories, no code changes</a:t>
            </a:r>
            <a:endParaRPr sz="1500"/>
          </a:p>
        </p:txBody>
      </p:sp>
      <p:sp>
        <p:nvSpPr>
          <p:cNvPr id="7" name="Text 3">
            <a:extLst xmlns:a="http://schemas.openxmlformats.org/drawingml/2006/main">
              <a:ext uri="{FF2B5EF4-FFF2-40B4-BE49-F238E27FC236}">
                <a16:creationId xmlns:a16="http://schemas.microsoft.com/office/drawing/2014/main" id="{FBB0BEEF-7069-444F-AD6A-B5D86732465F}"/>
              </a:ext>
            </a:extLst>
          </p:cNvPr>
          <p:cNvSpPr>
            <a:spLocks xmlns:a="http://schemas.openxmlformats.org/drawingml/2006/main" noGrp="1"/>
          </p:cNvSpPr>
          <p:nvPr/>
        </p:nvSpPr>
        <p:spPr>
          <a:xfrm xmlns:a="http://schemas.openxmlformats.org/drawingml/2006/main">
            <a:off x="685800" y="5449824"/>
            <a:ext cx="539496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5E534B"/>
                </a:solidFill>
                <a:latin typeface="Calibri"/>
                <a:ea typeface="Calibri"/>
                <a:cs typeface="Calibri"/>
              </a:rPr>
              <a:t>Assets are populated in Power Apps according to their category. A new asset only has to be added as a new entry in the right category, and it appears in the app and in the whole booking process automatically.</a:t>
            </a:r>
            <a:endParaRPr sz="1200"/>
          </a:p>
        </p:txBody>
      </p:sp>
      <p:sp>
        <p:nvSpPr>
          <p:cNvPr id="8" name="Text 4">
            <a:extLst xmlns:a="http://schemas.openxmlformats.org/drawingml/2006/main">
              <a:ext uri="{FF2B5EF4-FFF2-40B4-BE49-F238E27FC236}">
                <a16:creationId xmlns:a16="http://schemas.microsoft.com/office/drawing/2014/main" id="{FE26C6A4-B2CB-4145-9A73-4B2B2D3D45CB}"/>
              </a:ext>
            </a:extLst>
          </p:cNvPr>
          <p:cNvSpPr>
            <a:spLocks xmlns:a="http://schemas.openxmlformats.org/drawingml/2006/main" noGrp="1"/>
          </p:cNvSpPr>
          <p:nvPr/>
        </p:nvSpPr>
        <p:spPr>
          <a:xfrm xmlns:a="http://schemas.openxmlformats.org/drawingml/2006/main">
            <a:off x="6355080" y="5120640"/>
            <a:ext cx="51663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Four bundles, built from lookups</a:t>
            </a:r>
            <a:endParaRPr sz="1500"/>
          </a:p>
        </p:txBody>
      </p:sp>
      <p:sp>
        <p:nvSpPr>
          <p:cNvPr id="9" name="Text 5">
            <a:extLst xmlns:a="http://schemas.openxmlformats.org/drawingml/2006/main">
              <a:ext uri="{FF2B5EF4-FFF2-40B4-BE49-F238E27FC236}">
                <a16:creationId xmlns:a16="http://schemas.microsoft.com/office/drawing/2014/main" id="{11BF5B80-CDE3-4EBD-B56B-02A7339A21FE}"/>
              </a:ext>
            </a:extLst>
          </p:cNvPr>
          <p:cNvSpPr>
            <a:spLocks xmlns:a="http://schemas.openxmlformats.org/drawingml/2006/main" noGrp="1"/>
          </p:cNvSpPr>
          <p:nvPr/>
        </p:nvSpPr>
        <p:spPr>
          <a:xfrm xmlns:a="http://schemas.openxmlformats.org/drawingml/2006/main">
            <a:off x="6355080" y="5449824"/>
            <a:ext cx="516636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5E534B"/>
                </a:solidFill>
                <a:latin typeface="Calibri"/>
                <a:ea typeface="Calibri"/>
                <a:cs typeface="Calibri"/>
              </a:rPr>
              <a:t>The assets in each bundle are a lookup type, so items can be added or removed as needed. A bundle can never point to an asset the studio no longer holds.</a:t>
            </a:r>
            <a:endParaRPr sz="1200"/>
          </a:p>
        </p:txBody>
      </p:sp>
    </p:spTree>
    <p:extLst>
      <p:ext uri="{BB962C8B-B14F-4D97-AF65-F5344CB8AC3E}">
        <p14:creationId xmlns:p14="http://schemas.microsoft.com/office/powerpoint/2010/main" val="72252648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26694E2-5D3B-4A96-B13B-B09D95F29921}"/>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DATA</a:t>
            </a:r>
            <a:endParaRPr sz="1100"/>
          </a:p>
        </p:txBody>
      </p:sp>
      <p:sp>
        <p:nvSpPr>
          <p:cNvPr id="3" name="Text 1">
            <a:extLst xmlns:a="http://schemas.openxmlformats.org/drawingml/2006/main">
              <a:ext uri="{FF2B5EF4-FFF2-40B4-BE49-F238E27FC236}">
                <a16:creationId xmlns:a16="http://schemas.microsoft.com/office/drawing/2014/main" id="{81AB7D9B-D567-41FA-9FA0-0CDE27AFB9B4}"/>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Return issues and damage photos</a:t>
            </a:r>
            <a:endParaRPr sz="2800"/>
          </a:p>
        </p:txBody>
      </p:sp>
      <p:sp>
        <p:nvSpPr>
          <p:cNvPr id="4" name="Text 2">
            <a:extLst xmlns:a="http://schemas.openxmlformats.org/drawingml/2006/main">
              <a:ext uri="{FF2B5EF4-FFF2-40B4-BE49-F238E27FC236}">
                <a16:creationId xmlns:a16="http://schemas.microsoft.com/office/drawing/2014/main" id="{C3CC44B0-5140-4A29-95CA-102608262349}"/>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Only returns with issues are recorded. An entry for every asset with no issue would be repetitive.</a:t>
            </a:r>
            <a:endParaRPr sz="1400"/>
          </a:p>
        </p:txBody>
      </p:sp>
      <p:pic>
        <p:nvPicPr>
          <p:cNvPr id="16" name="Image 0"/>
          <p:cNvPicPr>
            <a:picLocks xmlns:a="http://schemas.openxmlformats.org/drawingml/2006/main" noChangeAspect="1"/>
          </p:cNvPicPr>
          <p:nvPr/>
        </p:nvPicPr>
        <p:blipFill>
          <a:blip xmlns:r="http://schemas.openxmlformats.org/officeDocument/2006/relationships" xmlns:a="http://schemas.openxmlformats.org/drawingml/2006/main" r:embed="R0206bb6e3eec47dd"/>
          <a:stretch xmlns:a="http://schemas.openxmlformats.org/drawingml/2006/main">
            <a:fillRect l="0" t="0" r="0" b="0"/>
          </a:stretch>
        </p:blipFill>
        <p:spPr>
          <a:xfrm xmlns:a="http://schemas.openxmlformats.org/drawingml/2006/main">
            <a:off x="685800" y="1899045"/>
            <a:ext cx="5394960" cy="3059911"/>
          </a:xfrm>
          <a:prstGeom xmlns:a="http://schemas.openxmlformats.org/drawingml/2006/main" prst="rect">
            <a:avLst/>
          </a:prstGeom>
        </p:spPr>
      </p:pic>
      <p:pic>
        <p:nvPicPr>
          <p:cNvPr id="17" name="Image 1"/>
          <p:cNvPicPr>
            <a:picLocks xmlns:a="http://schemas.openxmlformats.org/drawingml/2006/main" noChangeAspect="1"/>
          </p:cNvPicPr>
          <p:nvPr/>
        </p:nvPicPr>
        <p:blipFill>
          <a:blip xmlns:r="http://schemas.openxmlformats.org/officeDocument/2006/relationships" xmlns:a="http://schemas.openxmlformats.org/drawingml/2006/main" r:embed="R1519bb9196004219"/>
          <a:stretch xmlns:a="http://schemas.openxmlformats.org/drawingml/2006/main">
            <a:fillRect l="0" t="0" r="0" b="0"/>
          </a:stretch>
        </p:blipFill>
        <p:spPr>
          <a:xfrm xmlns:a="http://schemas.openxmlformats.org/drawingml/2006/main">
            <a:off x="7079705" y="1828800"/>
            <a:ext cx="3717110" cy="3200400"/>
          </a:xfrm>
          <a:prstGeom xmlns:a="http://schemas.openxmlformats.org/drawingml/2006/main" prst="rect">
            <a:avLst/>
          </a:prstGeom>
        </p:spPr>
      </p:pic>
      <p:sp>
        <p:nvSpPr>
          <p:cNvPr id="7" name="Text 3">
            <a:extLst xmlns:a="http://schemas.openxmlformats.org/drawingml/2006/main">
              <a:ext uri="{FF2B5EF4-FFF2-40B4-BE49-F238E27FC236}">
                <a16:creationId xmlns:a16="http://schemas.microsoft.com/office/drawing/2014/main" id="{921C3BD0-AE92-4BDB-A143-09FF83E181F2}"/>
              </a:ext>
            </a:extLst>
          </p:cNvPr>
          <p:cNvSpPr>
            <a:spLocks xmlns:a="http://schemas.openxmlformats.org/drawingml/2006/main" noGrp="1"/>
          </p:cNvSpPr>
          <p:nvPr/>
        </p:nvSpPr>
        <p:spPr>
          <a:xfrm xmlns:a="http://schemas.openxmlformats.org/drawingml/2006/main">
            <a:off x="685800" y="5193792"/>
            <a:ext cx="53949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IssuesReturn List</a:t>
            </a:r>
            <a:endParaRPr sz="1500"/>
          </a:p>
        </p:txBody>
      </p:sp>
      <p:sp>
        <p:nvSpPr>
          <p:cNvPr id="8" name="Text 4">
            <a:extLst xmlns:a="http://schemas.openxmlformats.org/drawingml/2006/main">
              <a:ext uri="{FF2B5EF4-FFF2-40B4-BE49-F238E27FC236}">
                <a16:creationId xmlns:a16="http://schemas.microsoft.com/office/drawing/2014/main" id="{7675EBEE-1F98-493C-951F-FA2770C7DFB7}"/>
              </a:ext>
            </a:extLst>
          </p:cNvPr>
          <p:cNvSpPr>
            <a:spLocks xmlns:a="http://schemas.openxmlformats.org/drawingml/2006/main" noGrp="1"/>
          </p:cNvSpPr>
          <p:nvPr/>
        </p:nvSpPr>
        <p:spPr>
          <a:xfrm xmlns:a="http://schemas.openxmlformats.org/drawingml/2006/main">
            <a:off x="685800" y="5522976"/>
            <a:ext cx="539496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5E534B"/>
                </a:solidFill>
                <a:latin typeface="Calibri"/>
                <a:ea typeface="Calibri"/>
                <a:cs typeface="Calibri"/>
              </a:rPr>
              <a:t>Linked to the Booking Request list through the AssetIssues column. Contains choices of common issues, notes, and links to the SharePoint folder with images of the damage.</a:t>
            </a:r>
            <a:endParaRPr sz="1200"/>
          </a:p>
        </p:txBody>
      </p:sp>
      <p:sp>
        <p:nvSpPr>
          <p:cNvPr id="9" name="Text 5">
            <a:extLst xmlns:a="http://schemas.openxmlformats.org/drawingml/2006/main">
              <a:ext uri="{FF2B5EF4-FFF2-40B4-BE49-F238E27FC236}">
                <a16:creationId xmlns:a16="http://schemas.microsoft.com/office/drawing/2014/main" id="{438D2DD1-7F0F-4C82-AB2D-B2233CB9797D}"/>
              </a:ext>
            </a:extLst>
          </p:cNvPr>
          <p:cNvSpPr>
            <a:spLocks xmlns:a="http://schemas.openxmlformats.org/drawingml/2006/main" noGrp="1"/>
          </p:cNvSpPr>
          <p:nvPr/>
        </p:nvSpPr>
        <p:spPr>
          <a:xfrm xmlns:a="http://schemas.openxmlformats.org/drawingml/2006/main">
            <a:off x="6355080" y="5193792"/>
            <a:ext cx="51663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Photos named and filed automatically</a:t>
            </a:r>
            <a:endParaRPr sz="1500"/>
          </a:p>
        </p:txBody>
      </p:sp>
      <p:sp>
        <p:nvSpPr>
          <p:cNvPr id="10" name="Text 6">
            <a:extLst xmlns:a="http://schemas.openxmlformats.org/drawingml/2006/main">
              <a:ext uri="{FF2B5EF4-FFF2-40B4-BE49-F238E27FC236}">
                <a16:creationId xmlns:a16="http://schemas.microsoft.com/office/drawing/2014/main" id="{687FA6A2-C757-46E6-AB55-F983A604BDA8}"/>
              </a:ext>
            </a:extLst>
          </p:cNvPr>
          <p:cNvSpPr>
            <a:spLocks xmlns:a="http://schemas.openxmlformats.org/drawingml/2006/main" noGrp="1"/>
          </p:cNvSpPr>
          <p:nvPr/>
        </p:nvSpPr>
        <p:spPr>
          <a:xfrm xmlns:a="http://schemas.openxmlformats.org/drawingml/2006/main">
            <a:off x="6355080" y="5522976"/>
            <a:ext cx="516636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1200">
                <a:solidFill>
                  <a:srgbClr val="5E534B"/>
                </a:solidFill>
                <a:latin typeface="Calibri"/>
                <a:ea typeface="Calibri"/>
                <a:cs typeface="Calibri"/>
              </a:rPr>
              <a:t>The app names each file with the booking number, user name and asset name, uploads it to the shared folder, and saves the link in the list. No manual renaming.</a:t>
            </a:r>
            <a:endParaRPr sz="1200"/>
          </a:p>
        </p:txBody>
      </p:sp>
    </p:spTree>
    <p:extLst>
      <p:ext uri="{BB962C8B-B14F-4D97-AF65-F5344CB8AC3E}">
        <p14:creationId xmlns:p14="http://schemas.microsoft.com/office/powerpoint/2010/main" val="888004515"/>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FD242B2-D37E-4983-A0C2-5AF8176231F6}"/>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DATA</a:t>
            </a:r>
            <a:endParaRPr sz="1100"/>
          </a:p>
        </p:txBody>
      </p:sp>
      <p:sp>
        <p:nvSpPr>
          <p:cNvPr id="3" name="Text 1">
            <a:extLst xmlns:a="http://schemas.openxmlformats.org/drawingml/2006/main">
              <a:ext uri="{FF2B5EF4-FFF2-40B4-BE49-F238E27FC236}">
                <a16:creationId xmlns:a16="http://schemas.microsoft.com/office/drawing/2014/main" id="{1788DF85-EFF3-4696-B7A1-B5A49E791F75}"/>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StudioAdmin List</a:t>
            </a:r>
            <a:endParaRPr sz="2800"/>
          </a:p>
        </p:txBody>
      </p:sp>
      <p:pic>
        <p:nvPicPr>
          <p:cNvPr id="9" name="Image 0"/>
          <p:cNvPicPr>
            <a:picLocks xmlns:a="http://schemas.openxmlformats.org/drawingml/2006/main" noChangeAspect="1"/>
          </p:cNvPicPr>
          <p:nvPr/>
        </p:nvPicPr>
        <p:blipFill>
          <a:blip xmlns:r="http://schemas.openxmlformats.org/officeDocument/2006/relationships" xmlns:a="http://schemas.openxmlformats.org/drawingml/2006/main" r:embed="R3beed07b2eb84d06"/>
          <a:stretch xmlns:a="http://schemas.openxmlformats.org/drawingml/2006/main">
            <a:fillRect l="0" t="0" r="0" b="0"/>
          </a:stretch>
        </p:blipFill>
        <p:spPr>
          <a:xfrm xmlns:a="http://schemas.openxmlformats.org/drawingml/2006/main">
            <a:off x="1979221" y="1737360"/>
            <a:ext cx="8248797" cy="2377440"/>
          </a:xfrm>
          <a:prstGeom xmlns:a="http://schemas.openxmlformats.org/drawingml/2006/main" prst="rect">
            <a:avLst/>
          </a:prstGeom>
        </p:spPr>
      </p:pic>
      <p:sp>
        <p:nvSpPr>
          <p:cNvPr id="5" name="Text 2">
            <a:extLst xmlns:a="http://schemas.openxmlformats.org/drawingml/2006/main">
              <a:ext uri="{FF2B5EF4-FFF2-40B4-BE49-F238E27FC236}">
                <a16:creationId xmlns:a16="http://schemas.microsoft.com/office/drawing/2014/main" id="{2D6000B0-5652-40E6-8718-BB1FDAC3B54F}"/>
              </a:ext>
            </a:extLst>
          </p:cNvPr>
          <p:cNvSpPr>
            <a:spLocks xmlns:a="http://schemas.openxmlformats.org/drawingml/2006/main" noGrp="1"/>
          </p:cNvSpPr>
          <p:nvPr/>
        </p:nvSpPr>
        <p:spPr>
          <a:xfrm xmlns:a="http://schemas.openxmlformats.org/drawingml/2006/main">
            <a:off x="685800" y="4480560"/>
            <a:ext cx="10835640" cy="1645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958"/>
              </a:lnSpc>
              <a:spcAft>
                <a:spcPts val="800"/>
              </a:spcAft>
              <a:buSzPct val="100000"/>
              <a:buChar char="•"/>
            </a:pPr>
            <a:r>
              <a:rPr sz="1350">
                <a:solidFill>
                  <a:srgbClr val="2B231E"/>
                </a:solidFill>
                <a:latin typeface="Calibri"/>
                <a:ea typeface="Calibri"/>
                <a:cs typeface="Calibri"/>
              </a:rPr>
              <a:t>Only people on the StudioAdmin list can switch from the user view to the admin view.</a:t>
            </a:r>
            <a:endParaRPr sz="1350"/>
          </a:p>
          <a:p xmlns:a="http://schemas.openxmlformats.org/drawingml/2006/main">
            <a:pPr marL="342900" indent="-342900">
              <a:lnSpc>
                <a:spcPts val="1958"/>
              </a:lnSpc>
              <a:spcAft>
                <a:spcPts val="800"/>
              </a:spcAft>
              <a:buSzPct val="100000"/>
              <a:buChar char="•"/>
            </a:pPr>
            <a:r>
              <a:rPr sz="1350">
                <a:solidFill>
                  <a:srgbClr val="2B231E"/>
                </a:solidFill>
                <a:latin typeface="Calibri"/>
                <a:ea typeface="Calibri"/>
                <a:cs typeface="Calibri"/>
              </a:rPr>
              <a:t>Only they can see the admin tab in the app.</a:t>
            </a:r>
            <a:endParaRPr sz="1350"/>
          </a:p>
          <a:p xmlns:a="http://schemas.openxmlformats.org/drawingml/2006/main">
            <a:pPr marL="342900" indent="-342900">
              <a:lnSpc>
                <a:spcPts val="1958"/>
              </a:lnSpc>
              <a:spcAft>
                <a:spcPts val="800"/>
              </a:spcAft>
              <a:buSzPct val="100000"/>
              <a:buChar char="•"/>
            </a:pPr>
            <a:r>
              <a:rPr sz="1350">
                <a:solidFill>
                  <a:srgbClr val="2B231E"/>
                </a:solidFill>
                <a:latin typeface="Calibri"/>
                <a:ea typeface="Calibri"/>
                <a:cs typeface="Calibri"/>
              </a:rPr>
              <a:t>Adding or removing an admin is a new row in this list. It does not require any change to the app.</a:t>
            </a:r>
            <a:endParaRPr sz="1350"/>
          </a:p>
        </p:txBody>
      </p:sp>
    </p:spTree>
    <p:extLst>
      <p:ext uri="{BB962C8B-B14F-4D97-AF65-F5344CB8AC3E}">
        <p14:creationId xmlns:p14="http://schemas.microsoft.com/office/powerpoint/2010/main" val="625663093"/>
      </p:ext>
    </p:extLst>
  </p:cSld>
</p:sld>
</file>

<file path=ppt/slides/slide20.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0573FE5-7625-4F1B-82A9-32FF7DB28E3F}"/>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ellipse">
            <a:avLst/>
          </a:prstGeom>
          <a:solidFill xmlns:a="http://schemas.openxmlformats.org/drawingml/2006/main">
            <a:srgbClr val="D98E22"/>
          </a:solidFill>
        </p:spPr>
      </p:sp>
      <p:sp>
        <p:nvSpPr>
          <p:cNvPr id="3" name="Text 1">
            <a:extLst xmlns:a="http://schemas.openxmlformats.org/drawingml/2006/main">
              <a:ext uri="{FF2B5EF4-FFF2-40B4-BE49-F238E27FC236}">
                <a16:creationId xmlns:a16="http://schemas.microsoft.com/office/drawing/2014/main" id="{40D8B944-ADB0-476D-9FC6-FBA99BD84EF8}"/>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rgbClr val="241811"/>
                </a:solidFill>
                <a:latin typeface="Cambria"/>
                <a:ea typeface="Cambria"/>
                <a:cs typeface="Cambria"/>
              </a:rPr>
              <a:t>05</a:t>
            </a:r>
            <a:endParaRPr sz="2400"/>
          </a:p>
        </p:txBody>
      </p:sp>
      <p:sp>
        <p:nvSpPr>
          <p:cNvPr id="4" name="Text 2">
            <a:extLst xmlns:a="http://schemas.openxmlformats.org/drawingml/2006/main">
              <a:ext uri="{FF2B5EF4-FFF2-40B4-BE49-F238E27FC236}">
                <a16:creationId xmlns:a16="http://schemas.microsoft.com/office/drawing/2014/main" id="{BC430E88-0CAC-45AD-8B20-3E16F010052B}"/>
              </a:ext>
            </a:extLst>
          </p:cNvPr>
          <p:cNvSpPr>
            <a:spLocks xmlns:a="http://schemas.openxmlformats.org/drawingml/2006/main" noGrp="1"/>
          </p:cNvSpPr>
          <p:nvPr/>
        </p:nvSpPr>
        <p:spPr>
          <a:xfrm xmlns:a="http://schemas.openxmlformats.org/drawingml/2006/main">
            <a:off x="2194560" y="2240280"/>
            <a:ext cx="8778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rgbClr val="FFFFFF"/>
                </a:solidFill>
                <a:latin typeface="Cambria"/>
                <a:ea typeface="Cambria"/>
                <a:cs typeface="Cambria"/>
              </a:rPr>
              <a:t>Power Automate</a:t>
            </a:r>
            <a:endParaRPr sz="3600"/>
          </a:p>
        </p:txBody>
      </p:sp>
      <p:sp>
        <p:nvSpPr>
          <p:cNvPr id="5" name="Text 3">
            <a:extLst xmlns:a="http://schemas.openxmlformats.org/drawingml/2006/main">
              <a:ext uri="{FF2B5EF4-FFF2-40B4-BE49-F238E27FC236}">
                <a16:creationId xmlns:a16="http://schemas.microsoft.com/office/drawing/2014/main" id="{5DD70C3C-238C-4600-B1F2-6D9B4768FA04}"/>
              </a:ext>
            </a:extLst>
          </p:cNvPr>
          <p:cNvSpPr>
            <a:spLocks xmlns:a="http://schemas.openxmlformats.org/drawingml/2006/main" noGrp="1"/>
          </p:cNvSpPr>
          <p:nvPr/>
        </p:nvSpPr>
        <p:spPr>
          <a:xfrm xmlns:a="http://schemas.openxmlformats.org/drawingml/2006/main">
            <a:off x="2231136" y="3154680"/>
            <a:ext cx="78638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1450">
                <a:solidFill>
                  <a:srgbClr val="C3B4A6"/>
                </a:solidFill>
                <a:latin typeface="Calibri"/>
                <a:ea typeface="Calibri"/>
                <a:cs typeface="Calibri"/>
              </a:rPr>
              <a:t>Three flows that carry the booking from request to return, and tell everyone what has happened.</a:t>
            </a:r>
            <a:endParaRPr sz="1450"/>
          </a:p>
        </p:txBody>
      </p:sp>
    </p:spTree>
    <p:extLst>
      <p:ext uri="{BB962C8B-B14F-4D97-AF65-F5344CB8AC3E}">
        <p14:creationId xmlns:p14="http://schemas.microsoft.com/office/powerpoint/2010/main" val="18297093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29C74DA1-C1A1-4399-9346-05A8D4DAEE52}"/>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B18E02F4-DF27-4BD2-B263-0B1504A193E9}"/>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The booking lifecycle</a:t>
            </a:r>
            <a:endParaRPr sz="2800"/>
          </a:p>
        </p:txBody>
      </p:sp>
      <p:sp>
        <p:nvSpPr>
          <p:cNvPr id="4" name="Text 2">
            <a:extLst xmlns:a="http://schemas.openxmlformats.org/drawingml/2006/main">
              <a:ext uri="{FF2B5EF4-FFF2-40B4-BE49-F238E27FC236}">
                <a16:creationId xmlns:a16="http://schemas.microsoft.com/office/drawing/2014/main" id="{038F856B-14EC-441B-A432-BD32F054E8F8}"/>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What a person does, and what the system does in response.</a:t>
            </a:r>
            <a:endParaRPr sz="1400"/>
          </a:p>
        </p:txBody>
      </p:sp>
      <p:sp>
        <p:nvSpPr>
          <p:cNvPr id="5" name="Text 3">
            <a:extLst xmlns:a="http://schemas.openxmlformats.org/drawingml/2006/main">
              <a:ext uri="{FF2B5EF4-FFF2-40B4-BE49-F238E27FC236}">
                <a16:creationId xmlns:a16="http://schemas.microsoft.com/office/drawing/2014/main" id="{606FBB46-F3F9-425B-BF90-A29D8736615F}"/>
              </a:ext>
            </a:extLst>
          </p:cNvPr>
          <p:cNvSpPr>
            <a:spLocks xmlns:a="http://schemas.openxmlformats.org/drawingml/2006/main" noGrp="1"/>
          </p:cNvSpPr>
          <p:nvPr/>
        </p:nvSpPr>
        <p:spPr>
          <a:xfrm xmlns:a="http://schemas.openxmlformats.org/drawingml/2006/main">
            <a:off x="1874520" y="1965960"/>
            <a:ext cx="1783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00" b="1" spc="120">
                <a:solidFill>
                  <a:srgbClr val="D98E22"/>
                </a:solidFill>
                <a:latin typeface="Calibri"/>
                <a:ea typeface="Calibri"/>
                <a:cs typeface="Calibri"/>
              </a:rPr>
              <a:t>REQUEST</a:t>
            </a:r>
            <a:endParaRPr sz="1000"/>
          </a:p>
        </p:txBody>
      </p:sp>
      <p:sp>
        <p:nvSpPr>
          <p:cNvPr id="6" name="Text 4">
            <a:extLst xmlns:a="http://schemas.openxmlformats.org/drawingml/2006/main">
              <a:ext uri="{FF2B5EF4-FFF2-40B4-BE49-F238E27FC236}">
                <a16:creationId xmlns:a16="http://schemas.microsoft.com/office/drawing/2014/main" id="{664FE997-AAC6-406D-9CFD-4CB356661C83}"/>
              </a:ext>
            </a:extLst>
          </p:cNvPr>
          <p:cNvSpPr>
            <a:spLocks xmlns:a="http://schemas.openxmlformats.org/drawingml/2006/main" noGrp="1"/>
          </p:cNvSpPr>
          <p:nvPr/>
        </p:nvSpPr>
        <p:spPr>
          <a:xfrm xmlns:a="http://schemas.openxmlformats.org/drawingml/2006/main">
            <a:off x="3840480" y="1965960"/>
            <a:ext cx="1783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00" b="1" spc="120">
                <a:solidFill>
                  <a:srgbClr val="D98E22"/>
                </a:solidFill>
                <a:latin typeface="Calibri"/>
                <a:ea typeface="Calibri"/>
                <a:cs typeface="Calibri"/>
              </a:rPr>
              <a:t>REVIEW</a:t>
            </a:r>
            <a:endParaRPr sz="1000"/>
          </a:p>
        </p:txBody>
      </p:sp>
      <p:sp>
        <p:nvSpPr>
          <p:cNvPr id="7" name="Text 5">
            <a:extLst xmlns:a="http://schemas.openxmlformats.org/drawingml/2006/main">
              <a:ext uri="{FF2B5EF4-FFF2-40B4-BE49-F238E27FC236}">
                <a16:creationId xmlns:a16="http://schemas.microsoft.com/office/drawing/2014/main" id="{5537147E-DB05-4283-AD26-16CC38CF81A1}"/>
              </a:ext>
            </a:extLst>
          </p:cNvPr>
          <p:cNvSpPr>
            <a:spLocks xmlns:a="http://schemas.openxmlformats.org/drawingml/2006/main" noGrp="1"/>
          </p:cNvSpPr>
          <p:nvPr/>
        </p:nvSpPr>
        <p:spPr>
          <a:xfrm xmlns:a="http://schemas.openxmlformats.org/drawingml/2006/main">
            <a:off x="5806440" y="1965960"/>
            <a:ext cx="1783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00" b="1" spc="120">
                <a:solidFill>
                  <a:srgbClr val="D98E22"/>
                </a:solidFill>
                <a:latin typeface="Calibri"/>
                <a:ea typeface="Calibri"/>
                <a:cs typeface="Calibri"/>
              </a:rPr>
              <a:t>DECISION</a:t>
            </a:r>
            <a:endParaRPr sz="1000"/>
          </a:p>
        </p:txBody>
      </p:sp>
      <p:sp>
        <p:nvSpPr>
          <p:cNvPr id="8" name="Text 6">
            <a:extLst xmlns:a="http://schemas.openxmlformats.org/drawingml/2006/main">
              <a:ext uri="{FF2B5EF4-FFF2-40B4-BE49-F238E27FC236}">
                <a16:creationId xmlns:a16="http://schemas.microsoft.com/office/drawing/2014/main" id="{502F6E5B-B5BA-4AE7-BEA6-77C3A3FFDC5B}"/>
              </a:ext>
            </a:extLst>
          </p:cNvPr>
          <p:cNvSpPr>
            <a:spLocks xmlns:a="http://schemas.openxmlformats.org/drawingml/2006/main" noGrp="1"/>
          </p:cNvSpPr>
          <p:nvPr/>
        </p:nvSpPr>
        <p:spPr>
          <a:xfrm xmlns:a="http://schemas.openxmlformats.org/drawingml/2006/main">
            <a:off x="7772400" y="1965960"/>
            <a:ext cx="1783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00" b="1" spc="120">
                <a:solidFill>
                  <a:srgbClr val="D98E22"/>
                </a:solidFill>
                <a:latin typeface="Calibri"/>
                <a:ea typeface="Calibri"/>
                <a:cs typeface="Calibri"/>
              </a:rPr>
              <a:t>COLLECTION</a:t>
            </a:r>
            <a:endParaRPr sz="1000"/>
          </a:p>
        </p:txBody>
      </p:sp>
      <p:sp>
        <p:nvSpPr>
          <p:cNvPr id="9" name="Text 7">
            <a:extLst xmlns:a="http://schemas.openxmlformats.org/drawingml/2006/main">
              <a:ext uri="{FF2B5EF4-FFF2-40B4-BE49-F238E27FC236}">
                <a16:creationId xmlns:a16="http://schemas.microsoft.com/office/drawing/2014/main" id="{04517EEB-ECE4-4079-9B06-64627EB9DF21}"/>
              </a:ext>
            </a:extLst>
          </p:cNvPr>
          <p:cNvSpPr>
            <a:spLocks xmlns:a="http://schemas.openxmlformats.org/drawingml/2006/main" noGrp="1"/>
          </p:cNvSpPr>
          <p:nvPr/>
        </p:nvSpPr>
        <p:spPr>
          <a:xfrm xmlns:a="http://schemas.openxmlformats.org/drawingml/2006/main">
            <a:off x="9738360" y="1965960"/>
            <a:ext cx="178308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00" b="1" spc="120">
                <a:solidFill>
                  <a:srgbClr val="D98E22"/>
                </a:solidFill>
                <a:latin typeface="Calibri"/>
                <a:ea typeface="Calibri"/>
                <a:cs typeface="Calibri"/>
              </a:rPr>
              <a:t>RETURN</a:t>
            </a:r>
            <a:endParaRPr sz="1000"/>
          </a:p>
        </p:txBody>
      </p:sp>
      <p:sp>
        <p:nvSpPr>
          <p:cNvPr id="10" name="Shape 8">
            <a:extLst xmlns:a="http://schemas.openxmlformats.org/drawingml/2006/main">
              <a:ext uri="{FF2B5EF4-FFF2-40B4-BE49-F238E27FC236}">
                <a16:creationId xmlns:a16="http://schemas.microsoft.com/office/drawing/2014/main" id="{37EFCF40-9742-4B26-997F-22184291A3F8}"/>
              </a:ext>
            </a:extLst>
          </p:cNvPr>
          <p:cNvSpPr>
            <a:spLocks xmlns:a="http://schemas.openxmlformats.org/drawingml/2006/main" noGrp="1"/>
          </p:cNvSpPr>
          <p:nvPr/>
        </p:nvSpPr>
        <p:spPr>
          <a:xfrm xmlns:a="http://schemas.openxmlformats.org/drawingml/2006/main">
            <a:off x="685800" y="2423160"/>
            <a:ext cx="1097280" cy="1691640"/>
          </a:xfrm>
          <a:prstGeom xmlns:a="http://schemas.openxmlformats.org/drawingml/2006/main" prst="roundRect">
            <a:avLst>
              <a:gd name="adj" fmla="val 4167"/>
            </a:avLst>
          </a:prstGeom>
          <a:solidFill xmlns:a="http://schemas.openxmlformats.org/drawingml/2006/main">
            <a:srgbClr val="F8F5F1"/>
          </a:solidFill>
          <a:ln xmlns:a="http://schemas.openxmlformats.org/drawingml/2006/main" w="11430">
            <a:solidFill>
              <a:srgbClr val="E3DCD4"/>
            </a:solidFill>
            <a:prstDash val="solid"/>
          </a:ln>
        </p:spPr>
      </p:sp>
      <p:sp>
        <p:nvSpPr>
          <p:cNvPr id="11" name="Text 9">
            <a:extLst xmlns:a="http://schemas.openxmlformats.org/drawingml/2006/main">
              <a:ext uri="{FF2B5EF4-FFF2-40B4-BE49-F238E27FC236}">
                <a16:creationId xmlns:a16="http://schemas.microsoft.com/office/drawing/2014/main" id="{A34D4CC4-CD88-4170-A716-1967A1FD6AF9}"/>
              </a:ext>
            </a:extLst>
          </p:cNvPr>
          <p:cNvSpPr>
            <a:spLocks xmlns:a="http://schemas.openxmlformats.org/drawingml/2006/main" noGrp="1"/>
          </p:cNvSpPr>
          <p:nvPr/>
        </p:nvSpPr>
        <p:spPr>
          <a:xfrm xmlns:a="http://schemas.openxmlformats.org/drawingml/2006/main">
            <a:off x="685800" y="2423160"/>
            <a:ext cx="1097280"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33241C"/>
                </a:solidFill>
                <a:latin typeface="Cambria"/>
                <a:ea typeface="Cambria"/>
                <a:cs typeface="Cambria"/>
              </a:rPr>
              <a:t>Person</a:t>
            </a:r>
            <a:endParaRPr sz="1300"/>
          </a:p>
        </p:txBody>
      </p:sp>
      <p:sp>
        <p:nvSpPr>
          <p:cNvPr id="12" name="Shape 10">
            <a:extLst xmlns:a="http://schemas.openxmlformats.org/drawingml/2006/main">
              <a:ext uri="{FF2B5EF4-FFF2-40B4-BE49-F238E27FC236}">
                <a16:creationId xmlns:a16="http://schemas.microsoft.com/office/drawing/2014/main" id="{04D1EEAE-A5FF-44FF-A2BF-FC7910E4D0B2}"/>
              </a:ext>
            </a:extLst>
          </p:cNvPr>
          <p:cNvSpPr>
            <a:spLocks xmlns:a="http://schemas.openxmlformats.org/drawingml/2006/main" noGrp="1"/>
          </p:cNvSpPr>
          <p:nvPr/>
        </p:nvSpPr>
        <p:spPr>
          <a:xfrm xmlns:a="http://schemas.openxmlformats.org/drawingml/2006/main">
            <a:off x="1874520" y="2423160"/>
            <a:ext cx="1783080" cy="1691640"/>
          </a:xfrm>
          <a:prstGeom xmlns:a="http://schemas.openxmlformats.org/drawingml/2006/main" prst="roundRect">
            <a:avLst>
              <a:gd name="adj" fmla="val 2703"/>
            </a:avLst>
          </a:prstGeom>
          <a:solidFill xmlns:a="http://schemas.openxmlformats.org/drawingml/2006/main">
            <a:srgbClr val="F8F5F1"/>
          </a:solidFill>
          <a:ln xmlns:a="http://schemas.openxmlformats.org/drawingml/2006/main" w="11430">
            <a:solidFill>
              <a:srgbClr val="E3DCD4"/>
            </a:solidFill>
            <a:prstDash val="solid"/>
          </a:ln>
        </p:spPr>
      </p:sp>
      <p:sp>
        <p:nvSpPr>
          <p:cNvPr id="13" name="Text 11">
            <a:extLst xmlns:a="http://schemas.openxmlformats.org/drawingml/2006/main">
              <a:ext uri="{FF2B5EF4-FFF2-40B4-BE49-F238E27FC236}">
                <a16:creationId xmlns:a16="http://schemas.microsoft.com/office/drawing/2014/main" id="{061B1279-0733-49F8-9EFA-2C922FB2FC45}"/>
              </a:ext>
            </a:extLst>
          </p:cNvPr>
          <p:cNvSpPr>
            <a:spLocks xmlns:a="http://schemas.openxmlformats.org/drawingml/2006/main" noGrp="1"/>
          </p:cNvSpPr>
          <p:nvPr/>
        </p:nvSpPr>
        <p:spPr>
          <a:xfrm xmlns:a="http://schemas.openxmlformats.org/drawingml/2006/main">
            <a:off x="2011680" y="2569464"/>
            <a:ext cx="1508760" cy="1399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2B231E"/>
                </a:solidFill>
                <a:latin typeface="Calibri"/>
                <a:ea typeface="Calibri"/>
                <a:cs typeface="Calibri"/>
              </a:rPr>
              <a:t>The user selects the booking date, time slot and assets, then submits the request.</a:t>
            </a:r>
            <a:endParaRPr sz="950"/>
          </a:p>
        </p:txBody>
      </p:sp>
      <p:sp>
        <p:nvSpPr>
          <p:cNvPr id="14" name="Shape 12">
            <a:extLst xmlns:a="http://schemas.openxmlformats.org/drawingml/2006/main">
              <a:ext uri="{FF2B5EF4-FFF2-40B4-BE49-F238E27FC236}">
                <a16:creationId xmlns:a16="http://schemas.microsoft.com/office/drawing/2014/main" id="{3ECA8323-9E50-4E93-A8C0-3F4524D9D366}"/>
              </a:ext>
            </a:extLst>
          </p:cNvPr>
          <p:cNvSpPr>
            <a:spLocks xmlns:a="http://schemas.openxmlformats.org/drawingml/2006/main" noGrp="1"/>
          </p:cNvSpPr>
          <p:nvPr/>
        </p:nvSpPr>
        <p:spPr>
          <a:xfrm xmlns:a="http://schemas.openxmlformats.org/drawingml/2006/main">
            <a:off x="3840480" y="2423160"/>
            <a:ext cx="1783080" cy="1691640"/>
          </a:xfrm>
          <a:prstGeom xmlns:a="http://schemas.openxmlformats.org/drawingml/2006/main" prst="roundRect">
            <a:avLst>
              <a:gd name="adj" fmla="val 2703"/>
            </a:avLst>
          </a:prstGeom>
          <a:solidFill xmlns:a="http://schemas.openxmlformats.org/drawingml/2006/main">
            <a:srgbClr val="F8F5F1"/>
          </a:solidFill>
          <a:ln xmlns:a="http://schemas.openxmlformats.org/drawingml/2006/main" w="11430">
            <a:solidFill>
              <a:srgbClr val="E3DCD4"/>
            </a:solidFill>
            <a:prstDash val="solid"/>
          </a:ln>
        </p:spPr>
      </p:sp>
      <p:sp>
        <p:nvSpPr>
          <p:cNvPr id="15" name="Text 13">
            <a:extLst xmlns:a="http://schemas.openxmlformats.org/drawingml/2006/main">
              <a:ext uri="{FF2B5EF4-FFF2-40B4-BE49-F238E27FC236}">
                <a16:creationId xmlns:a16="http://schemas.microsoft.com/office/drawing/2014/main" id="{B815C735-DEC7-4D45-8DA1-A6670FA9A6C8}"/>
              </a:ext>
            </a:extLst>
          </p:cNvPr>
          <p:cNvSpPr>
            <a:spLocks xmlns:a="http://schemas.openxmlformats.org/drawingml/2006/main" noGrp="1"/>
          </p:cNvSpPr>
          <p:nvPr/>
        </p:nvSpPr>
        <p:spPr>
          <a:xfrm xmlns:a="http://schemas.openxmlformats.org/drawingml/2006/main">
            <a:off x="3977640" y="2569464"/>
            <a:ext cx="1508760" cy="1399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2B231E"/>
                </a:solidFill>
                <a:latin typeface="Calibri"/>
                <a:ea typeface="Calibri"/>
                <a:cs typeface="Calibri"/>
              </a:rPr>
              <a:t>The admin checks what has been requested on the approval screen.</a:t>
            </a:r>
            <a:endParaRPr sz="950"/>
          </a:p>
        </p:txBody>
      </p:sp>
      <p:sp>
        <p:nvSpPr>
          <p:cNvPr id="16" name="Shape 14">
            <a:extLst xmlns:a="http://schemas.openxmlformats.org/drawingml/2006/main">
              <a:ext uri="{FF2B5EF4-FFF2-40B4-BE49-F238E27FC236}">
                <a16:creationId xmlns:a16="http://schemas.microsoft.com/office/drawing/2014/main" id="{5D1710F3-A898-4869-9536-1C72E30106B3}"/>
              </a:ext>
            </a:extLst>
          </p:cNvPr>
          <p:cNvSpPr>
            <a:spLocks xmlns:a="http://schemas.openxmlformats.org/drawingml/2006/main" noGrp="1"/>
          </p:cNvSpPr>
          <p:nvPr/>
        </p:nvSpPr>
        <p:spPr>
          <a:xfrm xmlns:a="http://schemas.openxmlformats.org/drawingml/2006/main">
            <a:off x="5806440" y="2423160"/>
            <a:ext cx="1783080" cy="1691640"/>
          </a:xfrm>
          <a:prstGeom xmlns:a="http://schemas.openxmlformats.org/drawingml/2006/main" prst="roundRect">
            <a:avLst>
              <a:gd name="adj" fmla="val 2703"/>
            </a:avLst>
          </a:prstGeom>
          <a:solidFill xmlns:a="http://schemas.openxmlformats.org/drawingml/2006/main">
            <a:srgbClr val="F8F5F1"/>
          </a:solidFill>
          <a:ln xmlns:a="http://schemas.openxmlformats.org/drawingml/2006/main" w="11430">
            <a:solidFill>
              <a:srgbClr val="E3DCD4"/>
            </a:solidFill>
            <a:prstDash val="solid"/>
          </a:ln>
        </p:spPr>
      </p:sp>
      <p:sp>
        <p:nvSpPr>
          <p:cNvPr id="17" name="Text 15">
            <a:extLst xmlns:a="http://schemas.openxmlformats.org/drawingml/2006/main">
              <a:ext uri="{FF2B5EF4-FFF2-40B4-BE49-F238E27FC236}">
                <a16:creationId xmlns:a16="http://schemas.microsoft.com/office/drawing/2014/main" id="{8ACEAE94-5046-4F3B-8E66-463249202E3F}"/>
              </a:ext>
            </a:extLst>
          </p:cNvPr>
          <p:cNvSpPr>
            <a:spLocks xmlns:a="http://schemas.openxmlformats.org/drawingml/2006/main" noGrp="1"/>
          </p:cNvSpPr>
          <p:nvPr/>
        </p:nvSpPr>
        <p:spPr>
          <a:xfrm xmlns:a="http://schemas.openxmlformats.org/drawingml/2006/main">
            <a:off x="5943600" y="2569464"/>
            <a:ext cx="1508760" cy="1399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2B231E"/>
                </a:solidFill>
                <a:latin typeface="Calibri"/>
                <a:ea typeface="Calibri"/>
                <a:cs typeface="Calibri"/>
              </a:rPr>
              <a:t>The admin approves or declines. The user can still cancel their own booking.</a:t>
            </a:r>
            <a:endParaRPr sz="950"/>
          </a:p>
        </p:txBody>
      </p:sp>
      <p:sp>
        <p:nvSpPr>
          <p:cNvPr id="18" name="Shape 16">
            <a:extLst xmlns:a="http://schemas.openxmlformats.org/drawingml/2006/main">
              <a:ext uri="{FF2B5EF4-FFF2-40B4-BE49-F238E27FC236}">
                <a16:creationId xmlns:a16="http://schemas.microsoft.com/office/drawing/2014/main" id="{5CDD2252-1F7B-4FB1-B39F-799A705EA583}"/>
              </a:ext>
            </a:extLst>
          </p:cNvPr>
          <p:cNvSpPr>
            <a:spLocks xmlns:a="http://schemas.openxmlformats.org/drawingml/2006/main" noGrp="1"/>
          </p:cNvSpPr>
          <p:nvPr/>
        </p:nvSpPr>
        <p:spPr>
          <a:xfrm xmlns:a="http://schemas.openxmlformats.org/drawingml/2006/main">
            <a:off x="7772400" y="2423160"/>
            <a:ext cx="1783080" cy="1691640"/>
          </a:xfrm>
          <a:prstGeom xmlns:a="http://schemas.openxmlformats.org/drawingml/2006/main" prst="roundRect">
            <a:avLst>
              <a:gd name="adj" fmla="val 2703"/>
            </a:avLst>
          </a:prstGeom>
          <a:solidFill xmlns:a="http://schemas.openxmlformats.org/drawingml/2006/main">
            <a:srgbClr val="F8F5F1"/>
          </a:solidFill>
          <a:ln xmlns:a="http://schemas.openxmlformats.org/drawingml/2006/main" w="11430">
            <a:solidFill>
              <a:srgbClr val="E3DCD4"/>
            </a:solidFill>
            <a:prstDash val="solid"/>
          </a:ln>
        </p:spPr>
      </p:sp>
      <p:sp>
        <p:nvSpPr>
          <p:cNvPr id="19" name="Text 17">
            <a:extLst xmlns:a="http://schemas.openxmlformats.org/drawingml/2006/main">
              <a:ext uri="{FF2B5EF4-FFF2-40B4-BE49-F238E27FC236}">
                <a16:creationId xmlns:a16="http://schemas.microsoft.com/office/drawing/2014/main" id="{0E37A38A-7698-4806-8CC0-EAC8CDE7593F}"/>
              </a:ext>
            </a:extLst>
          </p:cNvPr>
          <p:cNvSpPr>
            <a:spLocks xmlns:a="http://schemas.openxmlformats.org/drawingml/2006/main" noGrp="1"/>
          </p:cNvSpPr>
          <p:nvPr/>
        </p:nvSpPr>
        <p:spPr>
          <a:xfrm xmlns:a="http://schemas.openxmlformats.org/drawingml/2006/main">
            <a:off x="7909560" y="2569464"/>
            <a:ext cx="1508760" cy="1399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2B231E"/>
                </a:solidFill>
                <a:latin typeface="Calibri"/>
                <a:ea typeface="Calibri"/>
                <a:cs typeface="Calibri"/>
              </a:rPr>
              <a:t>The admin issues the asset and marks it as loaned in the app.</a:t>
            </a:r>
            <a:endParaRPr sz="950"/>
          </a:p>
        </p:txBody>
      </p:sp>
      <p:sp>
        <p:nvSpPr>
          <p:cNvPr id="20" name="Shape 18">
            <a:extLst xmlns:a="http://schemas.openxmlformats.org/drawingml/2006/main">
              <a:ext uri="{FF2B5EF4-FFF2-40B4-BE49-F238E27FC236}">
                <a16:creationId xmlns:a16="http://schemas.microsoft.com/office/drawing/2014/main" id="{E68D4CDE-CC6F-4FB0-A6BD-28A6AC772F35}"/>
              </a:ext>
            </a:extLst>
          </p:cNvPr>
          <p:cNvSpPr>
            <a:spLocks xmlns:a="http://schemas.openxmlformats.org/drawingml/2006/main" noGrp="1"/>
          </p:cNvSpPr>
          <p:nvPr/>
        </p:nvSpPr>
        <p:spPr>
          <a:xfrm xmlns:a="http://schemas.openxmlformats.org/drawingml/2006/main">
            <a:off x="9738360" y="2423160"/>
            <a:ext cx="1783080" cy="1691640"/>
          </a:xfrm>
          <a:prstGeom xmlns:a="http://schemas.openxmlformats.org/drawingml/2006/main" prst="roundRect">
            <a:avLst>
              <a:gd name="adj" fmla="val 2703"/>
            </a:avLst>
          </a:prstGeom>
          <a:solidFill xmlns:a="http://schemas.openxmlformats.org/drawingml/2006/main">
            <a:srgbClr val="F8F5F1"/>
          </a:solidFill>
          <a:ln xmlns:a="http://schemas.openxmlformats.org/drawingml/2006/main" w="11430">
            <a:solidFill>
              <a:srgbClr val="E3DCD4"/>
            </a:solidFill>
            <a:prstDash val="solid"/>
          </a:ln>
        </p:spPr>
      </p:sp>
      <p:sp>
        <p:nvSpPr>
          <p:cNvPr id="21" name="Text 19">
            <a:extLst xmlns:a="http://schemas.openxmlformats.org/drawingml/2006/main">
              <a:ext uri="{FF2B5EF4-FFF2-40B4-BE49-F238E27FC236}">
                <a16:creationId xmlns:a16="http://schemas.microsoft.com/office/drawing/2014/main" id="{D6B48B50-36A2-40F2-BEEF-7B89D4F2AA53}"/>
              </a:ext>
            </a:extLst>
          </p:cNvPr>
          <p:cNvSpPr>
            <a:spLocks xmlns:a="http://schemas.openxmlformats.org/drawingml/2006/main" noGrp="1"/>
          </p:cNvSpPr>
          <p:nvPr/>
        </p:nvSpPr>
        <p:spPr>
          <a:xfrm xmlns:a="http://schemas.openxmlformats.org/drawingml/2006/main">
            <a:off x="9875520" y="2569464"/>
            <a:ext cx="1508760" cy="1399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2B231E"/>
                </a:solidFill>
                <a:latin typeface="Calibri"/>
                <a:ea typeface="Calibri"/>
                <a:cs typeface="Calibri"/>
              </a:rPr>
              <a:t>The admin inspects the asset and processes the return.</a:t>
            </a:r>
            <a:endParaRPr sz="950"/>
          </a:p>
        </p:txBody>
      </p:sp>
      <p:sp>
        <p:nvSpPr>
          <p:cNvPr id="22" name="Shape 20">
            <a:extLst xmlns:a="http://schemas.openxmlformats.org/drawingml/2006/main">
              <a:ext uri="{FF2B5EF4-FFF2-40B4-BE49-F238E27FC236}">
                <a16:creationId xmlns:a16="http://schemas.microsoft.com/office/drawing/2014/main" id="{50CD574A-FD8E-4D17-B7C0-3C22199692A7}"/>
              </a:ext>
            </a:extLst>
          </p:cNvPr>
          <p:cNvSpPr>
            <a:spLocks xmlns:a="http://schemas.openxmlformats.org/drawingml/2006/main" noGrp="1"/>
          </p:cNvSpPr>
          <p:nvPr/>
        </p:nvSpPr>
        <p:spPr>
          <a:xfrm xmlns:a="http://schemas.openxmlformats.org/drawingml/2006/main">
            <a:off x="685800" y="4297680"/>
            <a:ext cx="1097280" cy="1783080"/>
          </a:xfrm>
          <a:prstGeom xmlns:a="http://schemas.openxmlformats.org/drawingml/2006/main" prst="roundRect">
            <a:avLst>
              <a:gd name="adj" fmla="val 4167"/>
            </a:avLst>
          </a:prstGeom>
          <a:solidFill xmlns:a="http://schemas.openxmlformats.org/drawingml/2006/main">
            <a:srgbClr val="33241C"/>
          </a:solidFill>
          <a:ln xmlns:a="http://schemas.openxmlformats.org/drawingml/2006/main" w="11430">
            <a:solidFill>
              <a:srgbClr val="33241C"/>
            </a:solidFill>
            <a:prstDash val="solid"/>
          </a:ln>
        </p:spPr>
      </p:sp>
      <p:sp>
        <p:nvSpPr>
          <p:cNvPr id="23" name="Text 21">
            <a:extLst xmlns:a="http://schemas.openxmlformats.org/drawingml/2006/main">
              <a:ext uri="{FF2B5EF4-FFF2-40B4-BE49-F238E27FC236}">
                <a16:creationId xmlns:a16="http://schemas.microsoft.com/office/drawing/2014/main" id="{057AE855-323F-415F-8892-BFF7B8ECF9EE}"/>
              </a:ext>
            </a:extLst>
          </p:cNvPr>
          <p:cNvSpPr>
            <a:spLocks xmlns:a="http://schemas.openxmlformats.org/drawingml/2006/main" noGrp="1"/>
          </p:cNvSpPr>
          <p:nvPr/>
        </p:nvSpPr>
        <p:spPr>
          <a:xfrm xmlns:a="http://schemas.openxmlformats.org/drawingml/2006/main">
            <a:off x="685800" y="4297680"/>
            <a:ext cx="1097280" cy="1783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D98E22"/>
                </a:solidFill>
                <a:latin typeface="Cambria"/>
                <a:ea typeface="Cambria"/>
                <a:cs typeface="Cambria"/>
              </a:rPr>
              <a:t>System</a:t>
            </a:r>
            <a:endParaRPr sz="1300"/>
          </a:p>
        </p:txBody>
      </p:sp>
      <p:sp>
        <p:nvSpPr>
          <p:cNvPr id="24" name="Shape 22">
            <a:extLst xmlns:a="http://schemas.openxmlformats.org/drawingml/2006/main">
              <a:ext uri="{FF2B5EF4-FFF2-40B4-BE49-F238E27FC236}">
                <a16:creationId xmlns:a16="http://schemas.microsoft.com/office/drawing/2014/main" id="{4500A6F9-811C-449F-8CC5-04BD37353FC9}"/>
              </a:ext>
            </a:extLst>
          </p:cNvPr>
          <p:cNvSpPr>
            <a:spLocks xmlns:a="http://schemas.openxmlformats.org/drawingml/2006/main" noGrp="1"/>
          </p:cNvSpPr>
          <p:nvPr/>
        </p:nvSpPr>
        <p:spPr>
          <a:xfrm xmlns:a="http://schemas.openxmlformats.org/drawingml/2006/main">
            <a:off x="1874520" y="4297680"/>
            <a:ext cx="1783080" cy="1783080"/>
          </a:xfrm>
          <a:prstGeom xmlns:a="http://schemas.openxmlformats.org/drawingml/2006/main" prst="roundRect">
            <a:avLst>
              <a:gd name="adj" fmla="val 2564"/>
            </a:avLst>
          </a:prstGeom>
          <a:solidFill xmlns:a="http://schemas.openxmlformats.org/drawingml/2006/main">
            <a:srgbClr val="33241C"/>
          </a:solidFill>
          <a:ln xmlns:a="http://schemas.openxmlformats.org/drawingml/2006/main" w="11430">
            <a:solidFill>
              <a:srgbClr val="33241C"/>
            </a:solidFill>
            <a:prstDash val="solid"/>
          </a:ln>
        </p:spPr>
      </p:sp>
      <p:sp>
        <p:nvSpPr>
          <p:cNvPr id="25" name="Text 23">
            <a:extLst xmlns:a="http://schemas.openxmlformats.org/drawingml/2006/main">
              <a:ext uri="{FF2B5EF4-FFF2-40B4-BE49-F238E27FC236}">
                <a16:creationId xmlns:a16="http://schemas.microsoft.com/office/drawing/2014/main" id="{7324C0EF-7762-4339-89B9-2FCA2FB1558F}"/>
              </a:ext>
            </a:extLst>
          </p:cNvPr>
          <p:cNvSpPr>
            <a:spLocks xmlns:a="http://schemas.openxmlformats.org/drawingml/2006/main" noGrp="1"/>
          </p:cNvSpPr>
          <p:nvPr/>
        </p:nvSpPr>
        <p:spPr>
          <a:xfrm xmlns:a="http://schemas.openxmlformats.org/drawingml/2006/main">
            <a:off x="2011680" y="4443984"/>
            <a:ext cx="1508760" cy="1490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EBE2D9"/>
                </a:solidFill>
                <a:latin typeface="Calibri"/>
                <a:ea typeface="Calibri"/>
                <a:cs typeface="Calibri"/>
              </a:rPr>
              <a:t>Confirmation email to the user, notification email to the studio admin.</a:t>
            </a:r>
            <a:endParaRPr sz="950"/>
          </a:p>
        </p:txBody>
      </p:sp>
      <p:sp>
        <p:nvSpPr>
          <p:cNvPr id="26" name="Shape 24">
            <a:extLst xmlns:a="http://schemas.openxmlformats.org/drawingml/2006/main">
              <a:ext uri="{FF2B5EF4-FFF2-40B4-BE49-F238E27FC236}">
                <a16:creationId xmlns:a16="http://schemas.microsoft.com/office/drawing/2014/main" id="{A50D6D8E-1B0A-4F54-A821-E8D84F85B55D}"/>
              </a:ext>
            </a:extLst>
          </p:cNvPr>
          <p:cNvSpPr>
            <a:spLocks xmlns:a="http://schemas.openxmlformats.org/drawingml/2006/main" noGrp="1"/>
          </p:cNvSpPr>
          <p:nvPr/>
        </p:nvSpPr>
        <p:spPr>
          <a:xfrm xmlns:a="http://schemas.openxmlformats.org/drawingml/2006/main">
            <a:off x="3840480" y="4297680"/>
            <a:ext cx="1783080" cy="1783080"/>
          </a:xfrm>
          <a:prstGeom xmlns:a="http://schemas.openxmlformats.org/drawingml/2006/main" prst="roundRect">
            <a:avLst>
              <a:gd name="adj" fmla="val 2564"/>
            </a:avLst>
          </a:prstGeom>
          <a:solidFill xmlns:a="http://schemas.openxmlformats.org/drawingml/2006/main">
            <a:srgbClr val="33241C"/>
          </a:solidFill>
          <a:ln xmlns:a="http://schemas.openxmlformats.org/drawingml/2006/main" w="11430">
            <a:solidFill>
              <a:srgbClr val="33241C"/>
            </a:solidFill>
            <a:prstDash val="solid"/>
          </a:ln>
        </p:spPr>
      </p:sp>
      <p:sp>
        <p:nvSpPr>
          <p:cNvPr id="27" name="Text 25">
            <a:extLst xmlns:a="http://schemas.openxmlformats.org/drawingml/2006/main">
              <a:ext uri="{FF2B5EF4-FFF2-40B4-BE49-F238E27FC236}">
                <a16:creationId xmlns:a16="http://schemas.microsoft.com/office/drawing/2014/main" id="{1DF6B55F-DD40-4813-882D-F725CF2B284D}"/>
              </a:ext>
            </a:extLst>
          </p:cNvPr>
          <p:cNvSpPr>
            <a:spLocks xmlns:a="http://schemas.openxmlformats.org/drawingml/2006/main" noGrp="1"/>
          </p:cNvSpPr>
          <p:nvPr/>
        </p:nvSpPr>
        <p:spPr>
          <a:xfrm xmlns:a="http://schemas.openxmlformats.org/drawingml/2006/main">
            <a:off x="3977640" y="4443984"/>
            <a:ext cx="1508760" cy="1490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EBE2D9"/>
                </a:solidFill>
                <a:latin typeface="Calibri"/>
                <a:ea typeface="Calibri"/>
                <a:cs typeface="Calibri"/>
              </a:rPr>
              <a:t>Booking status held in the BookingRequest list.</a:t>
            </a:r>
            <a:endParaRPr sz="950"/>
          </a:p>
        </p:txBody>
      </p:sp>
      <p:sp>
        <p:nvSpPr>
          <p:cNvPr id="28" name="Shape 26">
            <a:extLst xmlns:a="http://schemas.openxmlformats.org/drawingml/2006/main">
              <a:ext uri="{FF2B5EF4-FFF2-40B4-BE49-F238E27FC236}">
                <a16:creationId xmlns:a16="http://schemas.microsoft.com/office/drawing/2014/main" id="{DACB0A1A-0A50-4B3C-A148-673FC585D31E}"/>
              </a:ext>
            </a:extLst>
          </p:cNvPr>
          <p:cNvSpPr>
            <a:spLocks xmlns:a="http://schemas.openxmlformats.org/drawingml/2006/main" noGrp="1"/>
          </p:cNvSpPr>
          <p:nvPr/>
        </p:nvSpPr>
        <p:spPr>
          <a:xfrm xmlns:a="http://schemas.openxmlformats.org/drawingml/2006/main">
            <a:off x="5806440" y="4297680"/>
            <a:ext cx="1783080" cy="1783080"/>
          </a:xfrm>
          <a:prstGeom xmlns:a="http://schemas.openxmlformats.org/drawingml/2006/main" prst="roundRect">
            <a:avLst>
              <a:gd name="adj" fmla="val 2564"/>
            </a:avLst>
          </a:prstGeom>
          <a:solidFill xmlns:a="http://schemas.openxmlformats.org/drawingml/2006/main">
            <a:srgbClr val="33241C"/>
          </a:solidFill>
          <a:ln xmlns:a="http://schemas.openxmlformats.org/drawingml/2006/main" w="11430">
            <a:solidFill>
              <a:srgbClr val="33241C"/>
            </a:solidFill>
            <a:prstDash val="solid"/>
          </a:ln>
        </p:spPr>
      </p:sp>
      <p:sp>
        <p:nvSpPr>
          <p:cNvPr id="29" name="Text 27">
            <a:extLst xmlns:a="http://schemas.openxmlformats.org/drawingml/2006/main">
              <a:ext uri="{FF2B5EF4-FFF2-40B4-BE49-F238E27FC236}">
                <a16:creationId xmlns:a16="http://schemas.microsoft.com/office/drawing/2014/main" id="{1A417F59-B16C-498A-AD55-96D1271542D3}"/>
              </a:ext>
            </a:extLst>
          </p:cNvPr>
          <p:cNvSpPr>
            <a:spLocks xmlns:a="http://schemas.openxmlformats.org/drawingml/2006/main" noGrp="1"/>
          </p:cNvSpPr>
          <p:nvPr/>
        </p:nvSpPr>
        <p:spPr>
          <a:xfrm xmlns:a="http://schemas.openxmlformats.org/drawingml/2006/main">
            <a:off x="5943600" y="4443984"/>
            <a:ext cx="1508760" cy="1490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EBE2D9"/>
                </a:solidFill>
                <a:latin typeface="Calibri"/>
                <a:ea typeface="Calibri"/>
                <a:cs typeface="Calibri"/>
              </a:rPr>
              <a:t>Approval email and calendar invite, or the decline or cancellation email.</a:t>
            </a:r>
            <a:endParaRPr sz="950"/>
          </a:p>
        </p:txBody>
      </p:sp>
      <p:sp>
        <p:nvSpPr>
          <p:cNvPr id="30" name="Shape 28">
            <a:extLst xmlns:a="http://schemas.openxmlformats.org/drawingml/2006/main">
              <a:ext uri="{FF2B5EF4-FFF2-40B4-BE49-F238E27FC236}">
                <a16:creationId xmlns:a16="http://schemas.microsoft.com/office/drawing/2014/main" id="{1F617AF6-FCE6-4BBC-A6E1-E898C6452460}"/>
              </a:ext>
            </a:extLst>
          </p:cNvPr>
          <p:cNvSpPr>
            <a:spLocks xmlns:a="http://schemas.openxmlformats.org/drawingml/2006/main" noGrp="1"/>
          </p:cNvSpPr>
          <p:nvPr/>
        </p:nvSpPr>
        <p:spPr>
          <a:xfrm xmlns:a="http://schemas.openxmlformats.org/drawingml/2006/main">
            <a:off x="7772400" y="4297680"/>
            <a:ext cx="1783080" cy="1783080"/>
          </a:xfrm>
          <a:prstGeom xmlns:a="http://schemas.openxmlformats.org/drawingml/2006/main" prst="roundRect">
            <a:avLst>
              <a:gd name="adj" fmla="val 2564"/>
            </a:avLst>
          </a:prstGeom>
          <a:solidFill xmlns:a="http://schemas.openxmlformats.org/drawingml/2006/main">
            <a:srgbClr val="33241C"/>
          </a:solidFill>
          <a:ln xmlns:a="http://schemas.openxmlformats.org/drawingml/2006/main" w="11430">
            <a:solidFill>
              <a:srgbClr val="33241C"/>
            </a:solidFill>
            <a:prstDash val="solid"/>
          </a:ln>
        </p:spPr>
      </p:sp>
      <p:sp>
        <p:nvSpPr>
          <p:cNvPr id="31" name="Text 29">
            <a:extLst xmlns:a="http://schemas.openxmlformats.org/drawingml/2006/main">
              <a:ext uri="{FF2B5EF4-FFF2-40B4-BE49-F238E27FC236}">
                <a16:creationId xmlns:a16="http://schemas.microsoft.com/office/drawing/2014/main" id="{C73AEB08-B853-4021-A063-4143B4E0ABB2}"/>
              </a:ext>
            </a:extLst>
          </p:cNvPr>
          <p:cNvSpPr>
            <a:spLocks xmlns:a="http://schemas.openxmlformats.org/drawingml/2006/main" noGrp="1"/>
          </p:cNvSpPr>
          <p:nvPr/>
        </p:nvSpPr>
        <p:spPr>
          <a:xfrm xmlns:a="http://schemas.openxmlformats.org/drawingml/2006/main">
            <a:off x="7909560" y="4443984"/>
            <a:ext cx="1508760" cy="1490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EBE2D9"/>
                </a:solidFill>
                <a:latin typeface="Calibri"/>
                <a:ea typeface="Calibri"/>
                <a:cs typeface="Calibri"/>
              </a:rPr>
              <a:t>The Loaned column is updated, so the asset shows as out on loan.</a:t>
            </a:r>
            <a:endParaRPr sz="950"/>
          </a:p>
        </p:txBody>
      </p:sp>
      <p:sp>
        <p:nvSpPr>
          <p:cNvPr id="32" name="Shape 30">
            <a:extLst xmlns:a="http://schemas.openxmlformats.org/drawingml/2006/main">
              <a:ext uri="{FF2B5EF4-FFF2-40B4-BE49-F238E27FC236}">
                <a16:creationId xmlns:a16="http://schemas.microsoft.com/office/drawing/2014/main" id="{BA233712-6363-4257-8274-C92C5C50F16C}"/>
              </a:ext>
            </a:extLst>
          </p:cNvPr>
          <p:cNvSpPr>
            <a:spLocks xmlns:a="http://schemas.openxmlformats.org/drawingml/2006/main" noGrp="1"/>
          </p:cNvSpPr>
          <p:nvPr/>
        </p:nvSpPr>
        <p:spPr>
          <a:xfrm xmlns:a="http://schemas.openxmlformats.org/drawingml/2006/main">
            <a:off x="9738360" y="4297680"/>
            <a:ext cx="1783080" cy="1783080"/>
          </a:xfrm>
          <a:prstGeom xmlns:a="http://schemas.openxmlformats.org/drawingml/2006/main" prst="roundRect">
            <a:avLst>
              <a:gd name="adj" fmla="val 2564"/>
            </a:avLst>
          </a:prstGeom>
          <a:solidFill xmlns:a="http://schemas.openxmlformats.org/drawingml/2006/main">
            <a:srgbClr val="33241C"/>
          </a:solidFill>
          <a:ln xmlns:a="http://schemas.openxmlformats.org/drawingml/2006/main" w="11430">
            <a:solidFill>
              <a:srgbClr val="33241C"/>
            </a:solidFill>
            <a:prstDash val="solid"/>
          </a:ln>
        </p:spPr>
      </p:sp>
      <p:sp>
        <p:nvSpPr>
          <p:cNvPr id="33" name="Text 31">
            <a:extLst xmlns:a="http://schemas.openxmlformats.org/drawingml/2006/main">
              <a:ext uri="{FF2B5EF4-FFF2-40B4-BE49-F238E27FC236}">
                <a16:creationId xmlns:a16="http://schemas.microsoft.com/office/drawing/2014/main" id="{275427F3-41EF-42CE-98E9-9A9403EE468D}"/>
              </a:ext>
            </a:extLst>
          </p:cNvPr>
          <p:cNvSpPr>
            <a:spLocks xmlns:a="http://schemas.openxmlformats.org/drawingml/2006/main" noGrp="1"/>
          </p:cNvSpPr>
          <p:nvPr/>
        </p:nvSpPr>
        <p:spPr>
          <a:xfrm xmlns:a="http://schemas.openxmlformats.org/drawingml/2006/main">
            <a:off x="9875520" y="4443984"/>
            <a:ext cx="1508760" cy="149047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300"/>
              </a:lnSpc>
              <a:buNone/>
            </a:pPr>
            <a:r>
              <a:rPr sz="950">
                <a:solidFill>
                  <a:srgbClr val="EBE2D9"/>
                </a:solidFill>
                <a:latin typeface="Calibri"/>
                <a:ea typeface="Calibri"/>
                <a:cs typeface="Calibri"/>
              </a:rPr>
              <a:t>Issue logged in IssuesReturn. Flow 3 files the photo and returns its link.</a:t>
            </a:r>
            <a:endParaRPr sz="950"/>
          </a:p>
        </p:txBody>
      </p:sp>
      <p:sp>
        <p:nvSpPr>
          <p:cNvPr id="34" name="Shape 32">
            <a:extLst xmlns:a="http://schemas.openxmlformats.org/drawingml/2006/main">
              <a:ext uri="{FF2B5EF4-FFF2-40B4-BE49-F238E27FC236}">
                <a16:creationId xmlns:a16="http://schemas.microsoft.com/office/drawing/2014/main" id="{41308CA6-42E4-404D-B0A0-9E693C850661}"/>
              </a:ext>
            </a:extLst>
          </p:cNvPr>
          <p:cNvSpPr>
            <a:spLocks xmlns:a="http://schemas.openxmlformats.org/drawingml/2006/main" noGrp="1"/>
          </p:cNvSpPr>
          <p:nvPr/>
        </p:nvSpPr>
        <p:spPr>
          <a:xfrm xmlns:a="http://schemas.openxmlformats.org/drawingml/2006/main">
            <a:off x="3675888" y="318211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5" name="Shape 33">
            <a:extLst xmlns:a="http://schemas.openxmlformats.org/drawingml/2006/main">
              <a:ext uri="{FF2B5EF4-FFF2-40B4-BE49-F238E27FC236}">
                <a16:creationId xmlns:a16="http://schemas.microsoft.com/office/drawing/2014/main" id="{95BB09C1-CF6D-46D6-8FE9-6105AF814BBC}"/>
              </a:ext>
            </a:extLst>
          </p:cNvPr>
          <p:cNvSpPr>
            <a:spLocks xmlns:a="http://schemas.openxmlformats.org/drawingml/2006/main" noGrp="1"/>
          </p:cNvSpPr>
          <p:nvPr/>
        </p:nvSpPr>
        <p:spPr>
          <a:xfrm xmlns:a="http://schemas.openxmlformats.org/drawingml/2006/main">
            <a:off x="3675888" y="510235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6" name="Shape 34">
            <a:extLst xmlns:a="http://schemas.openxmlformats.org/drawingml/2006/main">
              <a:ext uri="{FF2B5EF4-FFF2-40B4-BE49-F238E27FC236}">
                <a16:creationId xmlns:a16="http://schemas.microsoft.com/office/drawing/2014/main" id="{2FD6FA32-D46C-4035-937F-29C3665378DC}"/>
              </a:ext>
            </a:extLst>
          </p:cNvPr>
          <p:cNvSpPr>
            <a:spLocks xmlns:a="http://schemas.openxmlformats.org/drawingml/2006/main" noGrp="1"/>
          </p:cNvSpPr>
          <p:nvPr/>
        </p:nvSpPr>
        <p:spPr>
          <a:xfrm xmlns:a="http://schemas.openxmlformats.org/drawingml/2006/main">
            <a:off x="5641848" y="318211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7" name="Shape 35">
            <a:extLst xmlns:a="http://schemas.openxmlformats.org/drawingml/2006/main">
              <a:ext uri="{FF2B5EF4-FFF2-40B4-BE49-F238E27FC236}">
                <a16:creationId xmlns:a16="http://schemas.microsoft.com/office/drawing/2014/main" id="{1A1ECEC2-77EE-4CCE-B26E-3534A77E1D11}"/>
              </a:ext>
            </a:extLst>
          </p:cNvPr>
          <p:cNvSpPr>
            <a:spLocks xmlns:a="http://schemas.openxmlformats.org/drawingml/2006/main" noGrp="1"/>
          </p:cNvSpPr>
          <p:nvPr/>
        </p:nvSpPr>
        <p:spPr>
          <a:xfrm xmlns:a="http://schemas.openxmlformats.org/drawingml/2006/main">
            <a:off x="5641848" y="510235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8" name="Shape 36">
            <a:extLst xmlns:a="http://schemas.openxmlformats.org/drawingml/2006/main">
              <a:ext uri="{FF2B5EF4-FFF2-40B4-BE49-F238E27FC236}">
                <a16:creationId xmlns:a16="http://schemas.microsoft.com/office/drawing/2014/main" id="{2568CFC5-6114-4FAA-83F0-5D6B643CA4C5}"/>
              </a:ext>
            </a:extLst>
          </p:cNvPr>
          <p:cNvSpPr>
            <a:spLocks xmlns:a="http://schemas.openxmlformats.org/drawingml/2006/main" noGrp="1"/>
          </p:cNvSpPr>
          <p:nvPr/>
        </p:nvSpPr>
        <p:spPr>
          <a:xfrm xmlns:a="http://schemas.openxmlformats.org/drawingml/2006/main">
            <a:off x="7607808" y="318211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39" name="Shape 37">
            <a:extLst xmlns:a="http://schemas.openxmlformats.org/drawingml/2006/main">
              <a:ext uri="{FF2B5EF4-FFF2-40B4-BE49-F238E27FC236}">
                <a16:creationId xmlns:a16="http://schemas.microsoft.com/office/drawing/2014/main" id="{AD7245DC-3B5F-4A78-B045-93E3E9EAB96C}"/>
              </a:ext>
            </a:extLst>
          </p:cNvPr>
          <p:cNvSpPr>
            <a:spLocks xmlns:a="http://schemas.openxmlformats.org/drawingml/2006/main" noGrp="1"/>
          </p:cNvSpPr>
          <p:nvPr/>
        </p:nvSpPr>
        <p:spPr>
          <a:xfrm xmlns:a="http://schemas.openxmlformats.org/drawingml/2006/main">
            <a:off x="7607808" y="510235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40" name="Shape 38">
            <a:extLst xmlns:a="http://schemas.openxmlformats.org/drawingml/2006/main">
              <a:ext uri="{FF2B5EF4-FFF2-40B4-BE49-F238E27FC236}">
                <a16:creationId xmlns:a16="http://schemas.microsoft.com/office/drawing/2014/main" id="{9E98267C-098B-4F57-9F3D-AD3858DFB292}"/>
              </a:ext>
            </a:extLst>
          </p:cNvPr>
          <p:cNvSpPr>
            <a:spLocks xmlns:a="http://schemas.openxmlformats.org/drawingml/2006/main" noGrp="1"/>
          </p:cNvSpPr>
          <p:nvPr/>
        </p:nvSpPr>
        <p:spPr>
          <a:xfrm xmlns:a="http://schemas.openxmlformats.org/drawingml/2006/main">
            <a:off x="9573768" y="318211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41" name="Shape 39">
            <a:extLst xmlns:a="http://schemas.openxmlformats.org/drawingml/2006/main">
              <a:ext uri="{FF2B5EF4-FFF2-40B4-BE49-F238E27FC236}">
                <a16:creationId xmlns:a16="http://schemas.microsoft.com/office/drawing/2014/main" id="{3FB0D0A5-E84C-4AE3-AAEF-AF69C64EC7FD}"/>
              </a:ext>
            </a:extLst>
          </p:cNvPr>
          <p:cNvSpPr>
            <a:spLocks xmlns:a="http://schemas.openxmlformats.org/drawingml/2006/main" noGrp="1"/>
          </p:cNvSpPr>
          <p:nvPr/>
        </p:nvSpPr>
        <p:spPr>
          <a:xfrm xmlns:a="http://schemas.openxmlformats.org/drawingml/2006/main">
            <a:off x="9573768" y="510235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42" name="Text 40">
            <a:extLst xmlns:a="http://schemas.openxmlformats.org/drawingml/2006/main">
              <a:ext uri="{FF2B5EF4-FFF2-40B4-BE49-F238E27FC236}">
                <a16:creationId xmlns:a16="http://schemas.microsoft.com/office/drawing/2014/main" id="{C30A785E-28F7-4C0E-AD1C-99873DB8C24E}"/>
              </a:ext>
            </a:extLst>
          </p:cNvPr>
          <p:cNvSpPr>
            <a:spLocks xmlns:a="http://schemas.openxmlformats.org/drawingml/2006/main" noGrp="1"/>
          </p:cNvSpPr>
          <p:nvPr/>
        </p:nvSpPr>
        <p:spPr>
          <a:xfrm xmlns:a="http://schemas.openxmlformats.org/drawingml/2006/main">
            <a:off x="685800" y="6263640"/>
            <a:ext cx="10835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i="1">
                <a:solidFill>
                  <a:srgbClr val="8B7C70"/>
                </a:solidFill>
                <a:latin typeface="Calibri"/>
                <a:ea typeface="Calibri"/>
                <a:cs typeface="Calibri"/>
              </a:rPr>
              <a:t>Nothing in the bottom row needs a person to remember it.</a:t>
            </a:r>
            <a:endParaRPr sz="1250"/>
          </a:p>
        </p:txBody>
      </p:sp>
    </p:spTree>
    <p:extLst>
      <p:ext uri="{BB962C8B-B14F-4D97-AF65-F5344CB8AC3E}">
        <p14:creationId xmlns:p14="http://schemas.microsoft.com/office/powerpoint/2010/main" val="102188368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7B644839-71B3-46E3-A77F-6BA19598780D}"/>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0334BABE-7810-4D2C-BDD0-ED96BFFAF7BA}"/>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Flow 1 — Booking request</a:t>
            </a:r>
            <a:endParaRPr sz="2800"/>
          </a:p>
        </p:txBody>
      </p:sp>
      <p:sp>
        <p:nvSpPr>
          <p:cNvPr id="4" name="Text 2">
            <a:extLst xmlns:a="http://schemas.openxmlformats.org/drawingml/2006/main">
              <a:ext uri="{FF2B5EF4-FFF2-40B4-BE49-F238E27FC236}">
                <a16:creationId xmlns:a16="http://schemas.microsoft.com/office/drawing/2014/main" id="{529D6388-A13F-496F-9D81-4C93D0675FE3}"/>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Triggered when a new item is created in the BookingRequest list.</a:t>
            </a:r>
            <a:endParaRPr sz="1400"/>
          </a:p>
        </p:txBody>
      </p:sp>
      <p:sp>
        <p:nvSpPr>
          <p:cNvPr id="5" name="Shape 3">
            <a:extLst xmlns:a="http://schemas.openxmlformats.org/drawingml/2006/main">
              <a:ext uri="{FF2B5EF4-FFF2-40B4-BE49-F238E27FC236}">
                <a16:creationId xmlns:a16="http://schemas.microsoft.com/office/drawing/2014/main" id="{706A55F6-B403-446A-8C28-31212990A213}"/>
              </a:ext>
            </a:extLst>
          </p:cNvPr>
          <p:cNvSpPr>
            <a:spLocks xmlns:a="http://schemas.openxmlformats.org/drawingml/2006/main" noGrp="1"/>
          </p:cNvSpPr>
          <p:nvPr/>
        </p:nvSpPr>
        <p:spPr>
          <a:xfrm xmlns:a="http://schemas.openxmlformats.org/drawingml/2006/main">
            <a:off x="685800" y="1783080"/>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6" name="Shape 4">
            <a:extLst xmlns:a="http://schemas.openxmlformats.org/drawingml/2006/main">
              <a:ext uri="{FF2B5EF4-FFF2-40B4-BE49-F238E27FC236}">
                <a16:creationId xmlns:a16="http://schemas.microsoft.com/office/drawing/2014/main" id="{F24E2AC0-536E-4322-945A-C3548A6EDB1F}"/>
              </a:ext>
            </a:extLst>
          </p:cNvPr>
          <p:cNvSpPr>
            <a:spLocks xmlns:a="http://schemas.openxmlformats.org/drawingml/2006/main" noGrp="1"/>
          </p:cNvSpPr>
          <p:nvPr/>
        </p:nvSpPr>
        <p:spPr>
          <a:xfrm xmlns:a="http://schemas.openxmlformats.org/drawingml/2006/main">
            <a:off x="914400" y="1975104"/>
            <a:ext cx="182880" cy="182880"/>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7" name="Text 5">
            <a:extLst xmlns:a="http://schemas.openxmlformats.org/drawingml/2006/main">
              <a:ext uri="{FF2B5EF4-FFF2-40B4-BE49-F238E27FC236}">
                <a16:creationId xmlns:a16="http://schemas.microsoft.com/office/drawing/2014/main" id="{E353127E-770C-4850-8E46-51DD29F28BD1}"/>
              </a:ext>
            </a:extLst>
          </p:cNvPr>
          <p:cNvSpPr>
            <a:spLocks xmlns:a="http://schemas.openxmlformats.org/drawingml/2006/main" noGrp="1"/>
          </p:cNvSpPr>
          <p:nvPr/>
        </p:nvSpPr>
        <p:spPr>
          <a:xfrm xmlns:a="http://schemas.openxmlformats.org/drawingml/2006/main">
            <a:off x="1280160" y="1819656"/>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When an item is created</a:t>
            </a:r>
            <a:endParaRPr sz="1150"/>
          </a:p>
        </p:txBody>
      </p:sp>
      <p:sp>
        <p:nvSpPr>
          <p:cNvPr id="8" name="Text 6">
            <a:extLst xmlns:a="http://schemas.openxmlformats.org/drawingml/2006/main">
              <a:ext uri="{FF2B5EF4-FFF2-40B4-BE49-F238E27FC236}">
                <a16:creationId xmlns:a16="http://schemas.microsoft.com/office/drawing/2014/main" id="{43316612-0AA2-49DE-953E-F366BD5AAD1F}"/>
              </a:ext>
            </a:extLst>
          </p:cNvPr>
          <p:cNvSpPr>
            <a:spLocks xmlns:a="http://schemas.openxmlformats.org/drawingml/2006/main" noGrp="1"/>
          </p:cNvSpPr>
          <p:nvPr/>
        </p:nvSpPr>
        <p:spPr>
          <a:xfrm xmlns:a="http://schemas.openxmlformats.org/drawingml/2006/main">
            <a:off x="3977640" y="1819656"/>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Trigger. Fires on a new booking request.</a:t>
            </a:r>
            <a:endParaRPr sz="1050"/>
          </a:p>
        </p:txBody>
      </p:sp>
      <p:sp>
        <p:nvSpPr>
          <p:cNvPr id="9" name="Shape 7">
            <a:extLst xmlns:a="http://schemas.openxmlformats.org/drawingml/2006/main">
              <a:ext uri="{FF2B5EF4-FFF2-40B4-BE49-F238E27FC236}">
                <a16:creationId xmlns:a16="http://schemas.microsoft.com/office/drawing/2014/main" id="{282F4710-2D18-4293-BD77-C8A0BF010BC1}"/>
              </a:ext>
            </a:extLst>
          </p:cNvPr>
          <p:cNvSpPr>
            <a:spLocks xmlns:a="http://schemas.openxmlformats.org/drawingml/2006/main" noGrp="1"/>
          </p:cNvSpPr>
          <p:nvPr/>
        </p:nvSpPr>
        <p:spPr>
          <a:xfrm xmlns:a="http://schemas.openxmlformats.org/drawingml/2006/main">
            <a:off x="978408" y="2377440"/>
            <a:ext cx="146304" cy="182880"/>
          </a:xfrm>
          <a:prstGeom xmlns:a="http://schemas.openxmlformats.org/drawingml/2006/main" prst="downArrow">
            <a:avLst/>
          </a:prstGeom>
          <a:solidFill xmlns:a="http://schemas.openxmlformats.org/drawingml/2006/main">
            <a:srgbClr val="CFC4B9"/>
          </a:solidFill>
          <a:ln xmlns:a="http://schemas.openxmlformats.org/drawingml/2006/main" w="12700">
            <a:solidFill>
              <a:srgbClr val="CFC4B9"/>
            </a:solidFill>
            <a:prstDash val="solid"/>
          </a:ln>
        </p:spPr>
      </p:sp>
      <p:sp>
        <p:nvSpPr>
          <p:cNvPr id="10" name="Shape 8">
            <a:extLst xmlns:a="http://schemas.openxmlformats.org/drawingml/2006/main">
              <a:ext uri="{FF2B5EF4-FFF2-40B4-BE49-F238E27FC236}">
                <a16:creationId xmlns:a16="http://schemas.microsoft.com/office/drawing/2014/main" id="{DCBF2874-071C-434A-96AC-DF37C562252A}"/>
              </a:ext>
            </a:extLst>
          </p:cNvPr>
          <p:cNvSpPr>
            <a:spLocks xmlns:a="http://schemas.openxmlformats.org/drawingml/2006/main" noGrp="1"/>
          </p:cNvSpPr>
          <p:nvPr/>
        </p:nvSpPr>
        <p:spPr>
          <a:xfrm xmlns:a="http://schemas.openxmlformats.org/drawingml/2006/main">
            <a:off x="685800" y="2587752"/>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11" name="Shape 9">
            <a:extLst xmlns:a="http://schemas.openxmlformats.org/drawingml/2006/main">
              <a:ext uri="{FF2B5EF4-FFF2-40B4-BE49-F238E27FC236}">
                <a16:creationId xmlns:a16="http://schemas.microsoft.com/office/drawing/2014/main" id="{1C6D1B3C-4BD7-4DFF-BAE3-0C0BFDF02DE3}"/>
              </a:ext>
            </a:extLst>
          </p:cNvPr>
          <p:cNvSpPr>
            <a:spLocks xmlns:a="http://schemas.openxmlformats.org/drawingml/2006/main" noGrp="1"/>
          </p:cNvSpPr>
          <p:nvPr/>
        </p:nvSpPr>
        <p:spPr>
          <a:xfrm xmlns:a="http://schemas.openxmlformats.org/drawingml/2006/main">
            <a:off x="914400" y="2779776"/>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2" name="Text 10">
            <a:extLst xmlns:a="http://schemas.openxmlformats.org/drawingml/2006/main">
              <a:ext uri="{FF2B5EF4-FFF2-40B4-BE49-F238E27FC236}">
                <a16:creationId xmlns:a16="http://schemas.microsoft.com/office/drawing/2014/main" id="{8C92403A-2D4D-4C10-9290-6B0062988F61}"/>
              </a:ext>
            </a:extLst>
          </p:cNvPr>
          <p:cNvSpPr>
            <a:spLocks xmlns:a="http://schemas.openxmlformats.org/drawingml/2006/main" noGrp="1"/>
          </p:cNvSpPr>
          <p:nvPr/>
        </p:nvSpPr>
        <p:spPr>
          <a:xfrm xmlns:a="http://schemas.openxmlformats.org/drawingml/2006/main">
            <a:off x="1280160" y="2624328"/>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Get item</a:t>
            </a:r>
            <a:endParaRPr sz="1150"/>
          </a:p>
        </p:txBody>
      </p:sp>
      <p:sp>
        <p:nvSpPr>
          <p:cNvPr id="13" name="Text 11">
            <a:extLst xmlns:a="http://schemas.openxmlformats.org/drawingml/2006/main">
              <a:ext uri="{FF2B5EF4-FFF2-40B4-BE49-F238E27FC236}">
                <a16:creationId xmlns:a16="http://schemas.microsoft.com/office/drawing/2014/main" id="{36F3C0BD-6D89-4268-A3DA-BA6583E67D0D}"/>
              </a:ext>
            </a:extLst>
          </p:cNvPr>
          <p:cNvSpPr>
            <a:spLocks xmlns:a="http://schemas.openxmlformats.org/drawingml/2006/main" noGrp="1"/>
          </p:cNvSpPr>
          <p:nvPr/>
        </p:nvSpPr>
        <p:spPr>
          <a:xfrm xmlns:a="http://schemas.openxmlformats.org/drawingml/2006/main">
            <a:off x="3977640" y="2624328"/>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Reads the full record for that booking.</a:t>
            </a:r>
            <a:endParaRPr sz="1050"/>
          </a:p>
        </p:txBody>
      </p:sp>
      <p:sp>
        <p:nvSpPr>
          <p:cNvPr id="14" name="Shape 12">
            <a:extLst xmlns:a="http://schemas.openxmlformats.org/drawingml/2006/main">
              <a:ext uri="{FF2B5EF4-FFF2-40B4-BE49-F238E27FC236}">
                <a16:creationId xmlns:a16="http://schemas.microsoft.com/office/drawing/2014/main" id="{A5DB2B4D-8280-47C3-AE49-06DD204BCC80}"/>
              </a:ext>
            </a:extLst>
          </p:cNvPr>
          <p:cNvSpPr>
            <a:spLocks xmlns:a="http://schemas.openxmlformats.org/drawingml/2006/main" noGrp="1"/>
          </p:cNvSpPr>
          <p:nvPr/>
        </p:nvSpPr>
        <p:spPr>
          <a:xfrm xmlns:a="http://schemas.openxmlformats.org/drawingml/2006/main">
            <a:off x="978408" y="3182112"/>
            <a:ext cx="146304" cy="182880"/>
          </a:xfrm>
          <a:prstGeom xmlns:a="http://schemas.openxmlformats.org/drawingml/2006/main" prst="downArrow">
            <a:avLst/>
          </a:prstGeom>
          <a:solidFill xmlns:a="http://schemas.openxmlformats.org/drawingml/2006/main">
            <a:srgbClr val="CFC4B9"/>
          </a:solidFill>
          <a:ln xmlns:a="http://schemas.openxmlformats.org/drawingml/2006/main" w="12700">
            <a:solidFill>
              <a:srgbClr val="CFC4B9"/>
            </a:solidFill>
            <a:prstDash val="solid"/>
          </a:ln>
        </p:spPr>
      </p:sp>
      <p:sp>
        <p:nvSpPr>
          <p:cNvPr id="15" name="Shape 13">
            <a:extLst xmlns:a="http://schemas.openxmlformats.org/drawingml/2006/main">
              <a:ext uri="{FF2B5EF4-FFF2-40B4-BE49-F238E27FC236}">
                <a16:creationId xmlns:a16="http://schemas.microsoft.com/office/drawing/2014/main" id="{C1B46E4B-878A-48EA-B08E-FE7EC1B16228}"/>
              </a:ext>
            </a:extLst>
          </p:cNvPr>
          <p:cNvSpPr>
            <a:spLocks xmlns:a="http://schemas.openxmlformats.org/drawingml/2006/main" noGrp="1"/>
          </p:cNvSpPr>
          <p:nvPr/>
        </p:nvSpPr>
        <p:spPr>
          <a:xfrm xmlns:a="http://schemas.openxmlformats.org/drawingml/2006/main">
            <a:off x="685800" y="3392424"/>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16" name="Shape 14">
            <a:extLst xmlns:a="http://schemas.openxmlformats.org/drawingml/2006/main">
              <a:ext uri="{FF2B5EF4-FFF2-40B4-BE49-F238E27FC236}">
                <a16:creationId xmlns:a16="http://schemas.microsoft.com/office/drawing/2014/main" id="{093B3C7B-BC5D-4B07-BD59-D52AB1653903}"/>
              </a:ext>
            </a:extLst>
          </p:cNvPr>
          <p:cNvSpPr>
            <a:spLocks xmlns:a="http://schemas.openxmlformats.org/drawingml/2006/main" noGrp="1"/>
          </p:cNvSpPr>
          <p:nvPr/>
        </p:nvSpPr>
        <p:spPr>
          <a:xfrm xmlns:a="http://schemas.openxmlformats.org/drawingml/2006/main">
            <a:off x="914400" y="3584448"/>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7" name="Text 15">
            <a:extLst xmlns:a="http://schemas.openxmlformats.org/drawingml/2006/main">
              <a:ext uri="{FF2B5EF4-FFF2-40B4-BE49-F238E27FC236}">
                <a16:creationId xmlns:a16="http://schemas.microsoft.com/office/drawing/2014/main" id="{5493B304-FE31-4337-BDF1-DF3C034C84C5}"/>
              </a:ext>
            </a:extLst>
          </p:cNvPr>
          <p:cNvSpPr>
            <a:spLocks xmlns:a="http://schemas.openxmlformats.org/drawingml/2006/main" noGrp="1"/>
          </p:cNvSpPr>
          <p:nvPr/>
        </p:nvSpPr>
        <p:spPr>
          <a:xfrm xmlns:a="http://schemas.openxmlformats.org/drawingml/2006/main">
            <a:off x="1280160" y="3429000"/>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Initialize variable</a:t>
            </a:r>
            <a:endParaRPr sz="1150"/>
          </a:p>
        </p:txBody>
      </p:sp>
      <p:sp>
        <p:nvSpPr>
          <p:cNvPr id="18" name="Text 16">
            <a:extLst xmlns:a="http://schemas.openxmlformats.org/drawingml/2006/main">
              <a:ext uri="{FF2B5EF4-FFF2-40B4-BE49-F238E27FC236}">
                <a16:creationId xmlns:a16="http://schemas.microsoft.com/office/drawing/2014/main" id="{00F15F4C-C56F-46C4-95AD-16EDB35D5CC9}"/>
              </a:ext>
            </a:extLst>
          </p:cNvPr>
          <p:cNvSpPr>
            <a:spLocks xmlns:a="http://schemas.openxmlformats.org/drawingml/2006/main" noGrp="1"/>
          </p:cNvSpPr>
          <p:nvPr/>
        </p:nvSpPr>
        <p:spPr>
          <a:xfrm xmlns:a="http://schemas.openxmlformats.org/drawingml/2006/main">
            <a:off x="3977640" y="3429000"/>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Prepares a string to hold the asset names.</a:t>
            </a:r>
            <a:endParaRPr sz="1050"/>
          </a:p>
        </p:txBody>
      </p:sp>
      <p:sp>
        <p:nvSpPr>
          <p:cNvPr id="19" name="Shape 17">
            <a:extLst xmlns:a="http://schemas.openxmlformats.org/drawingml/2006/main">
              <a:ext uri="{FF2B5EF4-FFF2-40B4-BE49-F238E27FC236}">
                <a16:creationId xmlns:a16="http://schemas.microsoft.com/office/drawing/2014/main" id="{04F63459-7CCE-431A-BF3E-37CF24B17FC7}"/>
              </a:ext>
            </a:extLst>
          </p:cNvPr>
          <p:cNvSpPr>
            <a:spLocks xmlns:a="http://schemas.openxmlformats.org/drawingml/2006/main" noGrp="1"/>
          </p:cNvSpPr>
          <p:nvPr/>
        </p:nvSpPr>
        <p:spPr>
          <a:xfrm xmlns:a="http://schemas.openxmlformats.org/drawingml/2006/main">
            <a:off x="978408" y="3986784"/>
            <a:ext cx="146304" cy="182880"/>
          </a:xfrm>
          <a:prstGeom xmlns:a="http://schemas.openxmlformats.org/drawingml/2006/main" prst="downArrow">
            <a:avLst/>
          </a:prstGeom>
          <a:solidFill xmlns:a="http://schemas.openxmlformats.org/drawingml/2006/main">
            <a:srgbClr val="CFC4B9"/>
          </a:solidFill>
          <a:ln xmlns:a="http://schemas.openxmlformats.org/drawingml/2006/main" w="12700">
            <a:solidFill>
              <a:srgbClr val="CFC4B9"/>
            </a:solidFill>
            <a:prstDash val="solid"/>
          </a:ln>
        </p:spPr>
      </p:sp>
      <p:sp>
        <p:nvSpPr>
          <p:cNvPr id="20" name="Shape 18">
            <a:extLst xmlns:a="http://schemas.openxmlformats.org/drawingml/2006/main">
              <a:ext uri="{FF2B5EF4-FFF2-40B4-BE49-F238E27FC236}">
                <a16:creationId xmlns:a16="http://schemas.microsoft.com/office/drawing/2014/main" id="{D047365C-DA1A-4903-B667-6DB94ADB2F00}"/>
              </a:ext>
            </a:extLst>
          </p:cNvPr>
          <p:cNvSpPr>
            <a:spLocks xmlns:a="http://schemas.openxmlformats.org/drawingml/2006/main" noGrp="1"/>
          </p:cNvSpPr>
          <p:nvPr/>
        </p:nvSpPr>
        <p:spPr>
          <a:xfrm xmlns:a="http://schemas.openxmlformats.org/drawingml/2006/main">
            <a:off x="685800" y="4197096"/>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21" name="Shape 19">
            <a:extLst xmlns:a="http://schemas.openxmlformats.org/drawingml/2006/main">
              <a:ext uri="{FF2B5EF4-FFF2-40B4-BE49-F238E27FC236}">
                <a16:creationId xmlns:a16="http://schemas.microsoft.com/office/drawing/2014/main" id="{556BE0BE-4F22-4C21-914A-5DBCC94092A0}"/>
              </a:ext>
            </a:extLst>
          </p:cNvPr>
          <p:cNvSpPr>
            <a:spLocks xmlns:a="http://schemas.openxmlformats.org/drawingml/2006/main" noGrp="1"/>
          </p:cNvSpPr>
          <p:nvPr/>
        </p:nvSpPr>
        <p:spPr>
          <a:xfrm xmlns:a="http://schemas.openxmlformats.org/drawingml/2006/main">
            <a:off x="914400" y="4389120"/>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22" name="Text 20">
            <a:extLst xmlns:a="http://schemas.openxmlformats.org/drawingml/2006/main">
              <a:ext uri="{FF2B5EF4-FFF2-40B4-BE49-F238E27FC236}">
                <a16:creationId xmlns:a16="http://schemas.microsoft.com/office/drawing/2014/main" id="{7BD0F64A-895F-4FC3-B488-867301BB27D4}"/>
              </a:ext>
            </a:extLst>
          </p:cNvPr>
          <p:cNvSpPr>
            <a:spLocks xmlns:a="http://schemas.openxmlformats.org/drawingml/2006/main" noGrp="1"/>
          </p:cNvSpPr>
          <p:nvPr/>
        </p:nvSpPr>
        <p:spPr>
          <a:xfrm xmlns:a="http://schemas.openxmlformats.org/drawingml/2006/main">
            <a:off x="1280160" y="4233672"/>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Apply to each</a:t>
            </a:r>
            <a:endParaRPr sz="1150"/>
          </a:p>
        </p:txBody>
      </p:sp>
      <p:sp>
        <p:nvSpPr>
          <p:cNvPr id="23" name="Text 21">
            <a:extLst xmlns:a="http://schemas.openxmlformats.org/drawingml/2006/main">
              <a:ext uri="{FF2B5EF4-FFF2-40B4-BE49-F238E27FC236}">
                <a16:creationId xmlns:a16="http://schemas.microsoft.com/office/drawing/2014/main" id="{7CCA7726-DBA3-4F17-8CD1-0574DA798DD7}"/>
              </a:ext>
            </a:extLst>
          </p:cNvPr>
          <p:cNvSpPr>
            <a:spLocks xmlns:a="http://schemas.openxmlformats.org/drawingml/2006/main" noGrp="1"/>
          </p:cNvSpPr>
          <p:nvPr/>
        </p:nvSpPr>
        <p:spPr>
          <a:xfrm xmlns:a="http://schemas.openxmlformats.org/drawingml/2006/main">
            <a:off x="3977640" y="4233672"/>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Loops the requested assets and appends each name.</a:t>
            </a:r>
            <a:endParaRPr sz="1050"/>
          </a:p>
        </p:txBody>
      </p:sp>
      <p:sp>
        <p:nvSpPr>
          <p:cNvPr id="24" name="Shape 22">
            <a:extLst xmlns:a="http://schemas.openxmlformats.org/drawingml/2006/main">
              <a:ext uri="{FF2B5EF4-FFF2-40B4-BE49-F238E27FC236}">
                <a16:creationId xmlns:a16="http://schemas.microsoft.com/office/drawing/2014/main" id="{8E2EE49D-CA0A-4D70-B09F-5632125627F3}"/>
              </a:ext>
            </a:extLst>
          </p:cNvPr>
          <p:cNvSpPr>
            <a:spLocks xmlns:a="http://schemas.openxmlformats.org/drawingml/2006/main" noGrp="1"/>
          </p:cNvSpPr>
          <p:nvPr/>
        </p:nvSpPr>
        <p:spPr>
          <a:xfrm xmlns:a="http://schemas.openxmlformats.org/drawingml/2006/main">
            <a:off x="978408" y="4791456"/>
            <a:ext cx="146304" cy="182880"/>
          </a:xfrm>
          <a:prstGeom xmlns:a="http://schemas.openxmlformats.org/drawingml/2006/main" prst="downArrow">
            <a:avLst/>
          </a:prstGeom>
          <a:solidFill xmlns:a="http://schemas.openxmlformats.org/drawingml/2006/main">
            <a:srgbClr val="CFC4B9"/>
          </a:solidFill>
          <a:ln xmlns:a="http://schemas.openxmlformats.org/drawingml/2006/main" w="12700">
            <a:solidFill>
              <a:srgbClr val="CFC4B9"/>
            </a:solidFill>
            <a:prstDash val="solid"/>
          </a:ln>
        </p:spPr>
      </p:sp>
      <p:sp>
        <p:nvSpPr>
          <p:cNvPr id="25" name="Shape 23">
            <a:extLst xmlns:a="http://schemas.openxmlformats.org/drawingml/2006/main">
              <a:ext uri="{FF2B5EF4-FFF2-40B4-BE49-F238E27FC236}">
                <a16:creationId xmlns:a16="http://schemas.microsoft.com/office/drawing/2014/main" id="{A35BA3BA-123B-45FD-A3C8-4C75379AC6CE}"/>
              </a:ext>
            </a:extLst>
          </p:cNvPr>
          <p:cNvSpPr>
            <a:spLocks xmlns:a="http://schemas.openxmlformats.org/drawingml/2006/main" noGrp="1"/>
          </p:cNvSpPr>
          <p:nvPr/>
        </p:nvSpPr>
        <p:spPr>
          <a:xfrm xmlns:a="http://schemas.openxmlformats.org/drawingml/2006/main">
            <a:off x="685800" y="5001768"/>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26" name="Shape 24">
            <a:extLst xmlns:a="http://schemas.openxmlformats.org/drawingml/2006/main">
              <a:ext uri="{FF2B5EF4-FFF2-40B4-BE49-F238E27FC236}">
                <a16:creationId xmlns:a16="http://schemas.microsoft.com/office/drawing/2014/main" id="{2E9AABB2-23FA-40F6-8E27-28D239CFB7F6}"/>
              </a:ext>
            </a:extLst>
          </p:cNvPr>
          <p:cNvSpPr>
            <a:spLocks xmlns:a="http://schemas.openxmlformats.org/drawingml/2006/main" noGrp="1"/>
          </p:cNvSpPr>
          <p:nvPr/>
        </p:nvSpPr>
        <p:spPr>
          <a:xfrm xmlns:a="http://schemas.openxmlformats.org/drawingml/2006/main">
            <a:off x="914400" y="5193792"/>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27" name="Text 25">
            <a:extLst xmlns:a="http://schemas.openxmlformats.org/drawingml/2006/main">
              <a:ext uri="{FF2B5EF4-FFF2-40B4-BE49-F238E27FC236}">
                <a16:creationId xmlns:a16="http://schemas.microsoft.com/office/drawing/2014/main" id="{5C1FD2F4-DB8B-45E3-967A-138B8C5E0603}"/>
              </a:ext>
            </a:extLst>
          </p:cNvPr>
          <p:cNvSpPr>
            <a:spLocks xmlns:a="http://schemas.openxmlformats.org/drawingml/2006/main" noGrp="1"/>
          </p:cNvSpPr>
          <p:nvPr/>
        </p:nvSpPr>
        <p:spPr>
          <a:xfrm xmlns:a="http://schemas.openxmlformats.org/drawingml/2006/main">
            <a:off x="1280160" y="5038344"/>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Get items and Filter array</a:t>
            </a:r>
            <a:endParaRPr sz="1150"/>
          </a:p>
        </p:txBody>
      </p:sp>
      <p:sp>
        <p:nvSpPr>
          <p:cNvPr id="28" name="Text 26">
            <a:extLst xmlns:a="http://schemas.openxmlformats.org/drawingml/2006/main">
              <a:ext uri="{FF2B5EF4-FFF2-40B4-BE49-F238E27FC236}">
                <a16:creationId xmlns:a16="http://schemas.microsoft.com/office/drawing/2014/main" id="{2ED7025E-1CEA-4F13-9BB2-B3969C631059}"/>
              </a:ext>
            </a:extLst>
          </p:cNvPr>
          <p:cNvSpPr>
            <a:spLocks xmlns:a="http://schemas.openxmlformats.org/drawingml/2006/main" noGrp="1"/>
          </p:cNvSpPr>
          <p:nvPr/>
        </p:nvSpPr>
        <p:spPr>
          <a:xfrm xmlns:a="http://schemas.openxmlformats.org/drawingml/2006/main">
            <a:off x="3977640" y="5038344"/>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Looks up the studio admins to address the notification.</a:t>
            </a:r>
            <a:endParaRPr sz="1050"/>
          </a:p>
        </p:txBody>
      </p:sp>
      <p:sp>
        <p:nvSpPr>
          <p:cNvPr id="29" name="Shape 27">
            <a:extLst xmlns:a="http://schemas.openxmlformats.org/drawingml/2006/main">
              <a:ext uri="{FF2B5EF4-FFF2-40B4-BE49-F238E27FC236}">
                <a16:creationId xmlns:a16="http://schemas.microsoft.com/office/drawing/2014/main" id="{1D82E17B-8D4B-4AB2-A6AB-E4545559E1BE}"/>
              </a:ext>
            </a:extLst>
          </p:cNvPr>
          <p:cNvSpPr>
            <a:spLocks xmlns:a="http://schemas.openxmlformats.org/drawingml/2006/main" noGrp="1"/>
          </p:cNvSpPr>
          <p:nvPr/>
        </p:nvSpPr>
        <p:spPr>
          <a:xfrm xmlns:a="http://schemas.openxmlformats.org/drawingml/2006/main">
            <a:off x="978408" y="5596128"/>
            <a:ext cx="146304" cy="182880"/>
          </a:xfrm>
          <a:prstGeom xmlns:a="http://schemas.openxmlformats.org/drawingml/2006/main" prst="downArrow">
            <a:avLst/>
          </a:prstGeom>
          <a:solidFill xmlns:a="http://schemas.openxmlformats.org/drawingml/2006/main">
            <a:srgbClr val="CFC4B9"/>
          </a:solidFill>
          <a:ln xmlns:a="http://schemas.openxmlformats.org/drawingml/2006/main" w="12700">
            <a:solidFill>
              <a:srgbClr val="CFC4B9"/>
            </a:solidFill>
            <a:prstDash val="solid"/>
          </a:ln>
        </p:spPr>
      </p:sp>
      <p:sp>
        <p:nvSpPr>
          <p:cNvPr id="30" name="Shape 28">
            <a:extLst xmlns:a="http://schemas.openxmlformats.org/drawingml/2006/main">
              <a:ext uri="{FF2B5EF4-FFF2-40B4-BE49-F238E27FC236}">
                <a16:creationId xmlns:a16="http://schemas.microsoft.com/office/drawing/2014/main" id="{863F437A-81DC-47E0-A664-C570B9D3CA0D}"/>
              </a:ext>
            </a:extLst>
          </p:cNvPr>
          <p:cNvSpPr>
            <a:spLocks xmlns:a="http://schemas.openxmlformats.org/drawingml/2006/main" noGrp="1"/>
          </p:cNvSpPr>
          <p:nvPr/>
        </p:nvSpPr>
        <p:spPr>
          <a:xfrm xmlns:a="http://schemas.openxmlformats.org/drawingml/2006/main">
            <a:off x="685800" y="5806440"/>
            <a:ext cx="5852160" cy="566928"/>
          </a:xfrm>
          <a:prstGeom xmlns:a="http://schemas.openxmlformats.org/drawingml/2006/main" prst="roundRect">
            <a:avLst>
              <a:gd name="adj" fmla="val 8065"/>
            </a:avLst>
          </a:prstGeom>
          <a:solidFill xmlns:a="http://schemas.openxmlformats.org/drawingml/2006/main">
            <a:srgbClr val="FFFFFF"/>
          </a:solidFill>
          <a:ln xmlns:a="http://schemas.openxmlformats.org/drawingml/2006/main" w="11430">
            <a:solidFill>
              <a:srgbClr val="E3DCD4"/>
            </a:solidFill>
            <a:prstDash val="solid"/>
          </a:ln>
        </p:spPr>
      </p:sp>
      <p:sp>
        <p:nvSpPr>
          <p:cNvPr id="31" name="Shape 29">
            <a:extLst xmlns:a="http://schemas.openxmlformats.org/drawingml/2006/main">
              <a:ext uri="{FF2B5EF4-FFF2-40B4-BE49-F238E27FC236}">
                <a16:creationId xmlns:a16="http://schemas.microsoft.com/office/drawing/2014/main" id="{970B8B9B-FE8D-4156-826E-269789FF3E88}"/>
              </a:ext>
            </a:extLst>
          </p:cNvPr>
          <p:cNvSpPr>
            <a:spLocks xmlns:a="http://schemas.openxmlformats.org/drawingml/2006/main" noGrp="1"/>
          </p:cNvSpPr>
          <p:nvPr/>
        </p:nvSpPr>
        <p:spPr>
          <a:xfrm xmlns:a="http://schemas.openxmlformats.org/drawingml/2006/main">
            <a:off x="914400" y="5998464"/>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32" name="Text 30">
            <a:extLst xmlns:a="http://schemas.openxmlformats.org/drawingml/2006/main">
              <a:ext uri="{FF2B5EF4-FFF2-40B4-BE49-F238E27FC236}">
                <a16:creationId xmlns:a16="http://schemas.microsoft.com/office/drawing/2014/main" id="{FFB93B80-8480-48E7-AF2D-E36165447DD8}"/>
              </a:ext>
            </a:extLst>
          </p:cNvPr>
          <p:cNvSpPr>
            <a:spLocks xmlns:a="http://schemas.openxmlformats.org/drawingml/2006/main" noGrp="1"/>
          </p:cNvSpPr>
          <p:nvPr/>
        </p:nvSpPr>
        <p:spPr>
          <a:xfrm xmlns:a="http://schemas.openxmlformats.org/drawingml/2006/main">
            <a:off x="1280160" y="5843016"/>
            <a:ext cx="26517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Send an email (V2) ×2</a:t>
            </a:r>
            <a:endParaRPr sz="1150"/>
          </a:p>
        </p:txBody>
      </p:sp>
      <p:sp>
        <p:nvSpPr>
          <p:cNvPr id="33" name="Text 31">
            <a:extLst xmlns:a="http://schemas.openxmlformats.org/drawingml/2006/main">
              <a:ext uri="{FF2B5EF4-FFF2-40B4-BE49-F238E27FC236}">
                <a16:creationId xmlns:a16="http://schemas.microsoft.com/office/drawing/2014/main" id="{D680C5D7-F713-4792-96D9-9FB6F3281771}"/>
              </a:ext>
            </a:extLst>
          </p:cNvPr>
          <p:cNvSpPr>
            <a:spLocks xmlns:a="http://schemas.openxmlformats.org/drawingml/2006/main" noGrp="1"/>
          </p:cNvSpPr>
          <p:nvPr/>
        </p:nvSpPr>
        <p:spPr>
          <a:xfrm xmlns:a="http://schemas.openxmlformats.org/drawingml/2006/main">
            <a:off x="3977640" y="5843016"/>
            <a:ext cx="2468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a:solidFill>
                  <a:srgbClr val="5E534B"/>
                </a:solidFill>
                <a:latin typeface="Calibri"/>
                <a:ea typeface="Calibri"/>
                <a:cs typeface="Calibri"/>
              </a:rPr>
              <a:t>One email to the user, one to the studio admin.</a:t>
            </a:r>
            <a:endParaRPr sz="1050"/>
          </a:p>
        </p:txBody>
      </p:sp>
      <p:pic>
        <p:nvPicPr>
          <p:cNvPr id="70" name="Image 0"/>
          <p:cNvPicPr>
            <a:picLocks xmlns:a="http://schemas.openxmlformats.org/drawingml/2006/main" noChangeAspect="1"/>
          </p:cNvPicPr>
          <p:nvPr/>
        </p:nvPicPr>
        <p:blipFill>
          <a:blip xmlns:r="http://schemas.openxmlformats.org/officeDocument/2006/relationships" xmlns:a="http://schemas.openxmlformats.org/drawingml/2006/main" r:embed="R6d55eb4f67964589"/>
          <a:stretch xmlns:a="http://schemas.openxmlformats.org/drawingml/2006/main">
            <a:fillRect l="0" t="0" r="0" b="0"/>
          </a:stretch>
        </p:blipFill>
        <p:spPr>
          <a:xfrm xmlns:a="http://schemas.openxmlformats.org/drawingml/2006/main">
            <a:off x="7180421" y="1737360"/>
            <a:ext cx="1366838" cy="4480560"/>
          </a:xfrm>
          <a:prstGeom xmlns:a="http://schemas.openxmlformats.org/drawingml/2006/main" prst="rect">
            <a:avLst/>
          </a:prstGeom>
        </p:spPr>
      </p:pic>
      <p:sp>
        <p:nvSpPr>
          <p:cNvPr id="35" name="Text 32">
            <a:extLst xmlns:a="http://schemas.openxmlformats.org/drawingml/2006/main">
              <a:ext uri="{FF2B5EF4-FFF2-40B4-BE49-F238E27FC236}">
                <a16:creationId xmlns:a16="http://schemas.microsoft.com/office/drawing/2014/main" id="{45EE5C7B-0CA2-401F-AD1F-7690A71C58B1}"/>
              </a:ext>
            </a:extLst>
          </p:cNvPr>
          <p:cNvSpPr>
            <a:spLocks xmlns:a="http://schemas.openxmlformats.org/drawingml/2006/main" noGrp="1"/>
          </p:cNvSpPr>
          <p:nvPr/>
        </p:nvSpPr>
        <p:spPr>
          <a:xfrm xmlns:a="http://schemas.openxmlformats.org/drawingml/2006/main">
            <a:off x="6949440" y="6309360"/>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In Power Automate</a:t>
            </a:r>
            <a:endParaRPr sz="1050"/>
          </a:p>
        </p:txBody>
      </p:sp>
      <p:sp>
        <p:nvSpPr>
          <p:cNvPr id="36" name="Text 33">
            <a:extLst xmlns:a="http://schemas.openxmlformats.org/drawingml/2006/main">
              <a:ext uri="{FF2B5EF4-FFF2-40B4-BE49-F238E27FC236}">
                <a16:creationId xmlns:a16="http://schemas.microsoft.com/office/drawing/2014/main" id="{2DB17FEF-5B6D-432F-96EC-C84BD077886F}"/>
              </a:ext>
            </a:extLst>
          </p:cNvPr>
          <p:cNvSpPr>
            <a:spLocks xmlns:a="http://schemas.openxmlformats.org/drawingml/2006/main" noGrp="1"/>
          </p:cNvSpPr>
          <p:nvPr/>
        </p:nvSpPr>
        <p:spPr>
          <a:xfrm xmlns:a="http://schemas.openxmlformats.org/drawingml/2006/main">
            <a:off x="9006840" y="1920240"/>
            <a:ext cx="2514600" cy="2926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668"/>
              </a:lnSpc>
              <a:spcAft>
                <a:spcPts val="800"/>
              </a:spcAft>
              <a:buSzPct val="100000"/>
              <a:buChar char="•"/>
            </a:pPr>
            <a:r>
              <a:rPr sz="1150">
                <a:solidFill>
                  <a:srgbClr val="2B231E"/>
                </a:solidFill>
                <a:latin typeface="Calibri"/>
                <a:ea typeface="Calibri"/>
                <a:cs typeface="Calibri"/>
              </a:rPr>
              <a:t>The user knows immediately that the request was received.</a:t>
            </a:r>
            <a:endParaRPr sz="1150"/>
          </a:p>
          <a:p xmlns:a="http://schemas.openxmlformats.org/drawingml/2006/main">
            <a:pPr marL="342900" indent="-342900">
              <a:lnSpc>
                <a:spcPts val="1668"/>
              </a:lnSpc>
              <a:spcAft>
                <a:spcPts val="800"/>
              </a:spcAft>
              <a:buSzPct val="100000"/>
              <a:buChar char="•"/>
            </a:pPr>
            <a:r>
              <a:rPr sz="1150">
                <a:solidFill>
                  <a:srgbClr val="2B231E"/>
                </a:solidFill>
                <a:latin typeface="Calibri"/>
                <a:ea typeface="Calibri"/>
                <a:cs typeface="Calibri"/>
              </a:rPr>
              <a:t>The admin does not have to watch the portal for new bookings.</a:t>
            </a:r>
            <a:endParaRPr sz="1150"/>
          </a:p>
          <a:p xmlns:a="http://schemas.openxmlformats.org/drawingml/2006/main">
            <a:pPr marL="342900" indent="-342900">
              <a:lnSpc>
                <a:spcPts val="1668"/>
              </a:lnSpc>
              <a:spcAft>
                <a:spcPts val="800"/>
              </a:spcAft>
              <a:buSzPct val="100000"/>
              <a:buChar char="•"/>
            </a:pPr>
            <a:r>
              <a:rPr sz="1150">
                <a:solidFill>
                  <a:srgbClr val="2B231E"/>
                </a:solidFill>
                <a:latin typeface="Calibri"/>
                <a:ea typeface="Calibri"/>
                <a:cs typeface="Calibri"/>
              </a:rPr>
              <a:t>Both emails go to and from the studio address, so the main inbox stays clear.</a:t>
            </a:r>
            <a:endParaRPr sz="1150"/>
          </a:p>
        </p:txBody>
      </p:sp>
    </p:spTree>
    <p:extLst>
      <p:ext uri="{BB962C8B-B14F-4D97-AF65-F5344CB8AC3E}">
        <p14:creationId xmlns:p14="http://schemas.microsoft.com/office/powerpoint/2010/main" val="106708200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5CFF7AAE-4EA6-4D51-AEDA-A64335BB1DEA}"/>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DC03F052-9E67-438D-8FF6-8D750B672052}"/>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Emails sent at request</a:t>
            </a:r>
            <a:endParaRPr sz="2800"/>
          </a:p>
        </p:txBody>
      </p:sp>
      <p:pic>
        <p:nvPicPr>
          <p:cNvPr id="13" name="Image 0"/>
          <p:cNvPicPr>
            <a:picLocks xmlns:a="http://schemas.openxmlformats.org/drawingml/2006/main" noChangeAspect="1"/>
          </p:cNvPicPr>
          <p:nvPr/>
        </p:nvPicPr>
        <p:blipFill>
          <a:blip xmlns:r="http://schemas.openxmlformats.org/officeDocument/2006/relationships" xmlns:a="http://schemas.openxmlformats.org/drawingml/2006/main" r:embed="Rcc9cde0f8e2f4f9c"/>
          <a:stretch xmlns:a="http://schemas.openxmlformats.org/drawingml/2006/main">
            <a:fillRect l="0" t="0" r="0" b="0"/>
          </a:stretch>
        </p:blipFill>
        <p:spPr>
          <a:xfrm xmlns:a="http://schemas.openxmlformats.org/drawingml/2006/main">
            <a:off x="685800" y="1618085"/>
            <a:ext cx="5394960" cy="3804710"/>
          </a:xfrm>
          <a:prstGeom xmlns:a="http://schemas.openxmlformats.org/drawingml/2006/main" prst="rect">
            <a:avLst/>
          </a:prstGeom>
        </p:spPr>
      </p:pic>
      <p:pic>
        <p:nvPicPr>
          <p:cNvPr id="14" name="Image 1"/>
          <p:cNvPicPr>
            <a:picLocks xmlns:a="http://schemas.openxmlformats.org/drawingml/2006/main" noChangeAspect="1"/>
          </p:cNvPicPr>
          <p:nvPr/>
        </p:nvPicPr>
        <p:blipFill>
          <a:blip xmlns:r="http://schemas.openxmlformats.org/officeDocument/2006/relationships" xmlns:a="http://schemas.openxmlformats.org/drawingml/2006/main" r:embed="R3ae5f90b92ff4689"/>
          <a:stretch xmlns:a="http://schemas.openxmlformats.org/drawingml/2006/main">
            <a:fillRect l="0" t="0" r="0" b="0"/>
          </a:stretch>
        </p:blipFill>
        <p:spPr>
          <a:xfrm xmlns:a="http://schemas.openxmlformats.org/drawingml/2006/main">
            <a:off x="6355080" y="1718981"/>
            <a:ext cx="5166360" cy="3602918"/>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B36D0BAD-886F-41B0-B7E5-48492BD90696}"/>
              </a:ext>
            </a:extLst>
          </p:cNvPr>
          <p:cNvSpPr>
            <a:spLocks xmlns:a="http://schemas.openxmlformats.org/drawingml/2006/main" noGrp="1"/>
          </p:cNvSpPr>
          <p:nvPr/>
        </p:nvSpPr>
        <p:spPr>
          <a:xfrm xmlns:a="http://schemas.openxmlformats.org/drawingml/2006/main">
            <a:off x="685800" y="576072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To the user — request received, pending review</a:t>
            </a:r>
            <a:endParaRPr sz="1050"/>
          </a:p>
        </p:txBody>
      </p:sp>
      <p:sp>
        <p:nvSpPr>
          <p:cNvPr id="7" name="Text 3">
            <a:extLst xmlns:a="http://schemas.openxmlformats.org/drawingml/2006/main">
              <a:ext uri="{FF2B5EF4-FFF2-40B4-BE49-F238E27FC236}">
                <a16:creationId xmlns:a16="http://schemas.microsoft.com/office/drawing/2014/main" id="{21F198B5-DE6C-4B66-B154-BF98F2D24FBB}"/>
              </a:ext>
            </a:extLst>
          </p:cNvPr>
          <p:cNvSpPr>
            <a:spLocks xmlns:a="http://schemas.openxmlformats.org/drawingml/2006/main" noGrp="1"/>
          </p:cNvSpPr>
          <p:nvPr/>
        </p:nvSpPr>
        <p:spPr>
          <a:xfrm xmlns:a="http://schemas.openxmlformats.org/drawingml/2006/main">
            <a:off x="6355080" y="576072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To the studio admin — a request is waiting</a:t>
            </a:r>
            <a:endParaRPr sz="1050"/>
          </a:p>
        </p:txBody>
      </p:sp>
      <p:sp>
        <p:nvSpPr>
          <p:cNvPr id="8" name="Text 4">
            <a:extLst xmlns:a="http://schemas.openxmlformats.org/drawingml/2006/main">
              <a:ext uri="{FF2B5EF4-FFF2-40B4-BE49-F238E27FC236}">
                <a16:creationId xmlns:a16="http://schemas.microsoft.com/office/drawing/2014/main" id="{16CC6B6A-366F-498B-BF7F-5C765752224A}"/>
              </a:ext>
            </a:extLst>
          </p:cNvPr>
          <p:cNvSpPr>
            <a:spLocks xmlns:a="http://schemas.openxmlformats.org/drawingml/2006/main" noGrp="1"/>
          </p:cNvSpPr>
          <p:nvPr/>
        </p:nvSpPr>
        <p:spPr>
          <a:xfrm xmlns:a="http://schemas.openxmlformats.org/drawingml/2006/main">
            <a:off x="685800" y="6144768"/>
            <a:ext cx="108356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5E534B"/>
                </a:solidFill>
                <a:latin typeface="Calibri"/>
                <a:ea typeface="Calibri"/>
                <a:cs typeface="Calibri"/>
              </a:rPr>
              <a:t>Both emails list the booking number, option, date, time slot, assets, purpose and notes, so neither side has to open the app to see what was requested.</a:t>
            </a:r>
            <a:endParaRPr sz="1250"/>
          </a:p>
        </p:txBody>
      </p:sp>
    </p:spTree>
    <p:extLst>
      <p:ext uri="{BB962C8B-B14F-4D97-AF65-F5344CB8AC3E}">
        <p14:creationId xmlns:p14="http://schemas.microsoft.com/office/powerpoint/2010/main" val="179594260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3836865E-003A-4F8F-9F38-5700D20B8F3B}"/>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2FCB87C2-24D9-4868-8693-CD91D42CE199}"/>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Flow 2 — Approve, decline, cancel</a:t>
            </a:r>
            <a:endParaRPr sz="2800"/>
          </a:p>
        </p:txBody>
      </p:sp>
      <p:sp>
        <p:nvSpPr>
          <p:cNvPr id="4" name="Text 2">
            <a:extLst xmlns:a="http://schemas.openxmlformats.org/drawingml/2006/main">
              <a:ext uri="{FF2B5EF4-FFF2-40B4-BE49-F238E27FC236}">
                <a16:creationId xmlns:a16="http://schemas.microsoft.com/office/drawing/2014/main" id="{9C26B42F-D610-45EB-BBBF-65FCE6993501}"/>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Triggered when a booking item is created or modified. Three conditions on the booking status.</a:t>
            </a:r>
            <a:endParaRPr sz="1400"/>
          </a:p>
        </p:txBody>
      </p:sp>
      <p:pic>
        <p:nvPicPr>
          <p:cNvPr id="21" name="Image 0"/>
          <p:cNvPicPr>
            <a:picLocks xmlns:a="http://schemas.openxmlformats.org/drawingml/2006/main" noChangeAspect="1"/>
          </p:cNvPicPr>
          <p:nvPr/>
        </p:nvPicPr>
        <p:blipFill>
          <a:blip xmlns:r="http://schemas.openxmlformats.org/officeDocument/2006/relationships" xmlns:a="http://schemas.openxmlformats.org/drawingml/2006/main" r:embed="Rd65d62d842f9474f"/>
          <a:stretch xmlns:a="http://schemas.openxmlformats.org/drawingml/2006/main">
            <a:fillRect l="0" t="0" r="0" b="0"/>
          </a:stretch>
        </p:blipFill>
        <p:spPr>
          <a:xfrm xmlns:a="http://schemas.openxmlformats.org/drawingml/2006/main">
            <a:off x="710848" y="1737360"/>
            <a:ext cx="7356545" cy="4206240"/>
          </a:xfrm>
          <a:prstGeom xmlns:a="http://schemas.openxmlformats.org/drawingml/2006/main" prst="rect">
            <a:avLst/>
          </a:prstGeom>
        </p:spPr>
      </p:pic>
      <p:sp>
        <p:nvSpPr>
          <p:cNvPr id="6" name="Text 3">
            <a:extLst xmlns:a="http://schemas.openxmlformats.org/drawingml/2006/main">
              <a:ext uri="{FF2B5EF4-FFF2-40B4-BE49-F238E27FC236}">
                <a16:creationId xmlns:a16="http://schemas.microsoft.com/office/drawing/2014/main" id="{3411A1F1-FE3D-4DE3-80F6-5188A5C57161}"/>
              </a:ext>
            </a:extLst>
          </p:cNvPr>
          <p:cNvSpPr>
            <a:spLocks xmlns:a="http://schemas.openxmlformats.org/drawingml/2006/main" noGrp="1"/>
          </p:cNvSpPr>
          <p:nvPr/>
        </p:nvSpPr>
        <p:spPr>
          <a:xfrm xmlns:a="http://schemas.openxmlformats.org/drawingml/2006/main">
            <a:off x="685800" y="6126480"/>
            <a:ext cx="36576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In Power Automate</a:t>
            </a:r>
            <a:endParaRPr sz="1050"/>
          </a:p>
        </p:txBody>
      </p:sp>
      <p:sp>
        <p:nvSpPr>
          <p:cNvPr id="7" name="Shape 4">
            <a:extLst xmlns:a="http://schemas.openxmlformats.org/drawingml/2006/main">
              <a:ext uri="{FF2B5EF4-FFF2-40B4-BE49-F238E27FC236}">
                <a16:creationId xmlns:a16="http://schemas.microsoft.com/office/drawing/2014/main" id="{DC0BE625-FAE8-4FE6-8D48-24C999577023}"/>
              </a:ext>
            </a:extLst>
          </p:cNvPr>
          <p:cNvSpPr>
            <a:spLocks xmlns:a="http://schemas.openxmlformats.org/drawingml/2006/main" noGrp="1"/>
          </p:cNvSpPr>
          <p:nvPr/>
        </p:nvSpPr>
        <p:spPr>
          <a:xfrm xmlns:a="http://schemas.openxmlformats.org/drawingml/2006/main">
            <a:off x="8458200" y="1929384"/>
            <a:ext cx="201168" cy="201168"/>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8" name="Text 5">
            <a:extLst xmlns:a="http://schemas.openxmlformats.org/drawingml/2006/main">
              <a:ext uri="{FF2B5EF4-FFF2-40B4-BE49-F238E27FC236}">
                <a16:creationId xmlns:a16="http://schemas.microsoft.com/office/drawing/2014/main" id="{6BF3A909-6A24-4B0C-AFD9-4EFABA0DA699}"/>
              </a:ext>
            </a:extLst>
          </p:cNvPr>
          <p:cNvSpPr>
            <a:spLocks xmlns:a="http://schemas.openxmlformats.org/drawingml/2006/main" noGrp="1"/>
          </p:cNvSpPr>
          <p:nvPr/>
        </p:nvSpPr>
        <p:spPr>
          <a:xfrm xmlns:a="http://schemas.openxmlformats.org/drawingml/2006/main">
            <a:off x="8796528" y="1874520"/>
            <a:ext cx="2743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b="1">
                <a:solidFill>
                  <a:srgbClr val="33241C"/>
                </a:solidFill>
                <a:latin typeface="Calibri"/>
                <a:ea typeface="Calibri"/>
                <a:cs typeface="Calibri"/>
              </a:rPr>
              <a:t>Condition: Approve</a:t>
            </a:r>
            <a:endParaRPr sz="1250"/>
          </a:p>
        </p:txBody>
      </p:sp>
      <p:sp>
        <p:nvSpPr>
          <p:cNvPr id="9" name="Text 6">
            <a:extLst xmlns:a="http://schemas.openxmlformats.org/drawingml/2006/main">
              <a:ext uri="{FF2B5EF4-FFF2-40B4-BE49-F238E27FC236}">
                <a16:creationId xmlns:a16="http://schemas.microsoft.com/office/drawing/2014/main" id="{912F18F1-FCBA-4832-9646-16BF0BFF6F42}"/>
              </a:ext>
            </a:extLst>
          </p:cNvPr>
          <p:cNvSpPr>
            <a:spLocks xmlns:a="http://schemas.openxmlformats.org/drawingml/2006/main" noGrp="1"/>
          </p:cNvSpPr>
          <p:nvPr/>
        </p:nvSpPr>
        <p:spPr>
          <a:xfrm xmlns:a="http://schemas.openxmlformats.org/drawingml/2006/main">
            <a:off x="8458200" y="2240280"/>
            <a:ext cx="3063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Sends the approval email and creates a calendar event for the user and the studio.</a:t>
            </a:r>
            <a:endParaRPr sz="1150"/>
          </a:p>
        </p:txBody>
      </p:sp>
      <p:sp>
        <p:nvSpPr>
          <p:cNvPr id="10" name="Shape 7">
            <a:extLst xmlns:a="http://schemas.openxmlformats.org/drawingml/2006/main">
              <a:ext uri="{FF2B5EF4-FFF2-40B4-BE49-F238E27FC236}">
                <a16:creationId xmlns:a16="http://schemas.microsoft.com/office/drawing/2014/main" id="{83288ADC-96AF-4DE7-AAC2-DEAADECAC420}"/>
              </a:ext>
            </a:extLst>
          </p:cNvPr>
          <p:cNvSpPr>
            <a:spLocks xmlns:a="http://schemas.openxmlformats.org/drawingml/2006/main" noGrp="1"/>
          </p:cNvSpPr>
          <p:nvPr/>
        </p:nvSpPr>
        <p:spPr>
          <a:xfrm xmlns:a="http://schemas.openxmlformats.org/drawingml/2006/main">
            <a:off x="8458200" y="3300984"/>
            <a:ext cx="201168" cy="201168"/>
          </a:xfrm>
          <a:prstGeom xmlns:a="http://schemas.openxmlformats.org/drawingml/2006/main" prst="ellipse">
            <a:avLst/>
          </a:prstGeom>
          <a:solidFill xmlns:a="http://schemas.openxmlformats.org/drawingml/2006/main">
            <a:srgbClr val="C05B54"/>
          </a:solidFill>
          <a:ln xmlns:a="http://schemas.openxmlformats.org/drawingml/2006/main" w="12700">
            <a:solidFill>
              <a:srgbClr val="C05B54"/>
            </a:solidFill>
            <a:prstDash val="solid"/>
          </a:ln>
        </p:spPr>
      </p:sp>
      <p:sp>
        <p:nvSpPr>
          <p:cNvPr id="11" name="Text 8">
            <a:extLst xmlns:a="http://schemas.openxmlformats.org/drawingml/2006/main">
              <a:ext uri="{FF2B5EF4-FFF2-40B4-BE49-F238E27FC236}">
                <a16:creationId xmlns:a16="http://schemas.microsoft.com/office/drawing/2014/main" id="{A0D6369B-CBA2-4542-82FE-2AA8B6857958}"/>
              </a:ext>
            </a:extLst>
          </p:cNvPr>
          <p:cNvSpPr>
            <a:spLocks xmlns:a="http://schemas.openxmlformats.org/drawingml/2006/main" noGrp="1"/>
          </p:cNvSpPr>
          <p:nvPr/>
        </p:nvSpPr>
        <p:spPr>
          <a:xfrm xmlns:a="http://schemas.openxmlformats.org/drawingml/2006/main">
            <a:off x="8796528" y="3246120"/>
            <a:ext cx="2743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b="1">
                <a:solidFill>
                  <a:srgbClr val="33241C"/>
                </a:solidFill>
                <a:latin typeface="Calibri"/>
                <a:ea typeface="Calibri"/>
                <a:cs typeface="Calibri"/>
              </a:rPr>
              <a:t>Condition: Reject</a:t>
            </a:r>
            <a:endParaRPr sz="1250"/>
          </a:p>
        </p:txBody>
      </p:sp>
      <p:sp>
        <p:nvSpPr>
          <p:cNvPr id="12" name="Text 9">
            <a:extLst xmlns:a="http://schemas.openxmlformats.org/drawingml/2006/main">
              <a:ext uri="{FF2B5EF4-FFF2-40B4-BE49-F238E27FC236}">
                <a16:creationId xmlns:a16="http://schemas.microsoft.com/office/drawing/2014/main" id="{44BE914B-5047-4F85-9FB5-2572F98C96EE}"/>
              </a:ext>
            </a:extLst>
          </p:cNvPr>
          <p:cNvSpPr>
            <a:spLocks xmlns:a="http://schemas.openxmlformats.org/drawingml/2006/main" noGrp="1"/>
          </p:cNvSpPr>
          <p:nvPr/>
        </p:nvSpPr>
        <p:spPr>
          <a:xfrm xmlns:a="http://schemas.openxmlformats.org/drawingml/2006/main">
            <a:off x="8458200" y="3611880"/>
            <a:ext cx="3063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Sends the decline email, including the reason given by the admin.</a:t>
            </a:r>
            <a:endParaRPr sz="1150"/>
          </a:p>
        </p:txBody>
      </p:sp>
      <p:sp>
        <p:nvSpPr>
          <p:cNvPr id="13" name="Shape 10">
            <a:extLst xmlns:a="http://schemas.openxmlformats.org/drawingml/2006/main">
              <a:ext uri="{FF2B5EF4-FFF2-40B4-BE49-F238E27FC236}">
                <a16:creationId xmlns:a16="http://schemas.microsoft.com/office/drawing/2014/main" id="{F6FA5BCA-1FB2-4C8E-AA3A-A77DD54A9DA2}"/>
              </a:ext>
            </a:extLst>
          </p:cNvPr>
          <p:cNvSpPr>
            <a:spLocks xmlns:a="http://schemas.openxmlformats.org/drawingml/2006/main" noGrp="1"/>
          </p:cNvSpPr>
          <p:nvPr/>
        </p:nvSpPr>
        <p:spPr>
          <a:xfrm xmlns:a="http://schemas.openxmlformats.org/drawingml/2006/main">
            <a:off x="8458200" y="4672584"/>
            <a:ext cx="201168" cy="201168"/>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14" name="Text 11">
            <a:extLst xmlns:a="http://schemas.openxmlformats.org/drawingml/2006/main">
              <a:ext uri="{FF2B5EF4-FFF2-40B4-BE49-F238E27FC236}">
                <a16:creationId xmlns:a16="http://schemas.microsoft.com/office/drawing/2014/main" id="{20E3AE24-CE2C-4AED-9BE0-E4FFB48D9C6D}"/>
              </a:ext>
            </a:extLst>
          </p:cNvPr>
          <p:cNvSpPr>
            <a:spLocks xmlns:a="http://schemas.openxmlformats.org/drawingml/2006/main" noGrp="1"/>
          </p:cNvSpPr>
          <p:nvPr/>
        </p:nvSpPr>
        <p:spPr>
          <a:xfrm xmlns:a="http://schemas.openxmlformats.org/drawingml/2006/main">
            <a:off x="8796528" y="4617720"/>
            <a:ext cx="2743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b="1">
                <a:solidFill>
                  <a:srgbClr val="33241C"/>
                </a:solidFill>
                <a:latin typeface="Calibri"/>
                <a:ea typeface="Calibri"/>
                <a:cs typeface="Calibri"/>
              </a:rPr>
              <a:t>Condition: Cancel</a:t>
            </a:r>
            <a:endParaRPr sz="1250"/>
          </a:p>
        </p:txBody>
      </p:sp>
      <p:sp>
        <p:nvSpPr>
          <p:cNvPr id="15" name="Text 12">
            <a:extLst xmlns:a="http://schemas.openxmlformats.org/drawingml/2006/main">
              <a:ext uri="{FF2B5EF4-FFF2-40B4-BE49-F238E27FC236}">
                <a16:creationId xmlns:a16="http://schemas.microsoft.com/office/drawing/2014/main" id="{1C6AB584-8BF8-4570-910F-90F63C86F924}"/>
              </a:ext>
            </a:extLst>
          </p:cNvPr>
          <p:cNvSpPr>
            <a:spLocks xmlns:a="http://schemas.openxmlformats.org/drawingml/2006/main" noGrp="1"/>
          </p:cNvSpPr>
          <p:nvPr/>
        </p:nvSpPr>
        <p:spPr>
          <a:xfrm xmlns:a="http://schemas.openxmlformats.org/drawingml/2006/main">
            <a:off x="8458200" y="4983480"/>
            <a:ext cx="306324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Sends the cancellation email when the user cancels their own booking.</a:t>
            </a:r>
            <a:endParaRPr sz="1150"/>
          </a:p>
        </p:txBody>
      </p:sp>
      <p:sp>
        <p:nvSpPr>
          <p:cNvPr id="16" name="Text 13">
            <a:extLst xmlns:a="http://schemas.openxmlformats.org/drawingml/2006/main">
              <a:ext uri="{FF2B5EF4-FFF2-40B4-BE49-F238E27FC236}">
                <a16:creationId xmlns:a16="http://schemas.microsoft.com/office/drawing/2014/main" id="{DC39661C-FC50-4DFE-94AE-C239FB8C32C0}"/>
              </a:ext>
            </a:extLst>
          </p:cNvPr>
          <p:cNvSpPr>
            <a:spLocks xmlns:a="http://schemas.openxmlformats.org/drawingml/2006/main" noGrp="1"/>
          </p:cNvSpPr>
          <p:nvPr/>
        </p:nvSpPr>
        <p:spPr>
          <a:xfrm xmlns:a="http://schemas.openxmlformats.org/drawingml/2006/main">
            <a:off x="685800" y="6355080"/>
            <a:ext cx="10835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2B231E"/>
                </a:solidFill>
                <a:latin typeface="Calibri"/>
                <a:ea typeface="Calibri"/>
                <a:cs typeface="Calibri"/>
              </a:rPr>
              <a:t>Each branch builds the asset list into a string before the email is sent, so the message lists exactly what was booked. Changing the status is the only thing that has to happen.</a:t>
            </a:r>
            <a:endParaRPr sz="1200"/>
          </a:p>
        </p:txBody>
      </p:sp>
    </p:spTree>
    <p:extLst>
      <p:ext uri="{BB962C8B-B14F-4D97-AF65-F5344CB8AC3E}">
        <p14:creationId xmlns:p14="http://schemas.microsoft.com/office/powerpoint/2010/main" val="6977193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0DE69E6-51C0-43CD-AE46-05590FD2D59D}"/>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857488BD-534A-4107-B752-AA4C71941174}"/>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Approved: email and calendar invite</a:t>
            </a:r>
            <a:endParaRPr sz="2800"/>
          </a:p>
        </p:txBody>
      </p:sp>
      <p:pic>
        <p:nvPicPr>
          <p:cNvPr id="13" name="Image 0"/>
          <p:cNvPicPr>
            <a:picLocks xmlns:a="http://schemas.openxmlformats.org/drawingml/2006/main" noChangeAspect="1"/>
          </p:cNvPicPr>
          <p:nvPr/>
        </p:nvPicPr>
        <p:blipFill>
          <a:blip xmlns:r="http://schemas.openxmlformats.org/officeDocument/2006/relationships" xmlns:a="http://schemas.openxmlformats.org/drawingml/2006/main" r:embed="Rc1d7a31ebee846b2"/>
          <a:stretch xmlns:a="http://schemas.openxmlformats.org/drawingml/2006/main">
            <a:fillRect l="0" t="0" r="0" b="0"/>
          </a:stretch>
        </p:blipFill>
        <p:spPr>
          <a:xfrm xmlns:a="http://schemas.openxmlformats.org/drawingml/2006/main">
            <a:off x="913216" y="1417320"/>
            <a:ext cx="6128849" cy="4389120"/>
          </a:xfrm>
          <a:prstGeom xmlns:a="http://schemas.openxmlformats.org/drawingml/2006/main" prst="rect">
            <a:avLst/>
          </a:prstGeom>
        </p:spPr>
      </p:pic>
      <p:pic>
        <p:nvPicPr>
          <p:cNvPr id="14" name="Image 1"/>
          <p:cNvPicPr>
            <a:picLocks xmlns:a="http://schemas.openxmlformats.org/drawingml/2006/main" noChangeAspect="1"/>
          </p:cNvPicPr>
          <p:nvPr/>
        </p:nvPicPr>
        <p:blipFill>
          <a:blip xmlns:r="http://schemas.openxmlformats.org/officeDocument/2006/relationships" xmlns:a="http://schemas.openxmlformats.org/drawingml/2006/main" r:embed="R8d5bc2989fe64d17"/>
          <a:stretch xmlns:a="http://schemas.openxmlformats.org/drawingml/2006/main">
            <a:fillRect l="0" t="0" r="0" b="0"/>
          </a:stretch>
        </p:blipFill>
        <p:spPr>
          <a:xfrm xmlns:a="http://schemas.openxmlformats.org/drawingml/2006/main">
            <a:off x="8185537" y="1417320"/>
            <a:ext cx="1368287" cy="3200400"/>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F1B404A3-D0EC-4CD8-AE34-2AF76425C9B4}"/>
              </a:ext>
            </a:extLst>
          </p:cNvPr>
          <p:cNvSpPr>
            <a:spLocks xmlns:a="http://schemas.openxmlformats.org/drawingml/2006/main" noGrp="1"/>
          </p:cNvSpPr>
          <p:nvPr/>
        </p:nvSpPr>
        <p:spPr>
          <a:xfrm xmlns:a="http://schemas.openxmlformats.org/drawingml/2006/main">
            <a:off x="685800" y="594360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Approval email to the user</a:t>
            </a:r>
            <a:endParaRPr sz="1050"/>
          </a:p>
        </p:txBody>
      </p:sp>
      <p:sp>
        <p:nvSpPr>
          <p:cNvPr id="7" name="Text 3">
            <a:extLst xmlns:a="http://schemas.openxmlformats.org/drawingml/2006/main">
              <a:ext uri="{FF2B5EF4-FFF2-40B4-BE49-F238E27FC236}">
                <a16:creationId xmlns:a16="http://schemas.microsoft.com/office/drawing/2014/main" id="{5CFFE87F-041B-4F57-B522-9177DE9BEC67}"/>
              </a:ext>
            </a:extLst>
          </p:cNvPr>
          <p:cNvSpPr>
            <a:spLocks xmlns:a="http://schemas.openxmlformats.org/drawingml/2006/main" noGrp="1"/>
          </p:cNvSpPr>
          <p:nvPr/>
        </p:nvSpPr>
        <p:spPr>
          <a:xfrm xmlns:a="http://schemas.openxmlformats.org/drawingml/2006/main">
            <a:off x="7772400" y="4754880"/>
            <a:ext cx="36576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Calendar invite</a:t>
            </a:r>
            <a:endParaRPr sz="1050"/>
          </a:p>
        </p:txBody>
      </p:sp>
      <p:sp>
        <p:nvSpPr>
          <p:cNvPr id="8" name="Text 4">
            <a:extLst xmlns:a="http://schemas.openxmlformats.org/drawingml/2006/main">
              <a:ext uri="{FF2B5EF4-FFF2-40B4-BE49-F238E27FC236}">
                <a16:creationId xmlns:a16="http://schemas.microsoft.com/office/drawing/2014/main" id="{A97D1C3B-96A6-40A1-BBA4-B7DF27727F9D}"/>
              </a:ext>
            </a:extLst>
          </p:cNvPr>
          <p:cNvSpPr>
            <a:spLocks xmlns:a="http://schemas.openxmlformats.org/drawingml/2006/main" noGrp="1"/>
          </p:cNvSpPr>
          <p:nvPr/>
        </p:nvSpPr>
        <p:spPr>
          <a:xfrm xmlns:a="http://schemas.openxmlformats.org/drawingml/2006/main">
            <a:off x="7772400" y="5138928"/>
            <a:ext cx="374904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800"/>
              </a:lnSpc>
              <a:buNone/>
            </a:pPr>
            <a:r>
              <a:rPr sz="1250">
                <a:solidFill>
                  <a:srgbClr val="2B231E"/>
                </a:solidFill>
                <a:latin typeface="Calibri"/>
                <a:ea typeface="Calibri"/>
                <a:cs typeface="Calibri"/>
              </a:rPr>
              <a:t>The invite is created for both the user and the studio, so an approved booking shows up in both calendars without anyone adding it.</a:t>
            </a:r>
            <a:endParaRPr sz="1250"/>
          </a:p>
        </p:txBody>
      </p:sp>
    </p:spTree>
    <p:extLst>
      <p:ext uri="{BB962C8B-B14F-4D97-AF65-F5344CB8AC3E}">
        <p14:creationId xmlns:p14="http://schemas.microsoft.com/office/powerpoint/2010/main" val="57941545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920D44C7-239F-42EF-9212-51869DC850C6}"/>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C9D5739F-5EB0-471C-9777-F06B54B40279}"/>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Cancelled and declined</a:t>
            </a:r>
            <a:endParaRPr sz="2800"/>
          </a:p>
        </p:txBody>
      </p:sp>
      <p:pic>
        <p:nvPicPr>
          <p:cNvPr id="13" name="Image 0"/>
          <p:cNvPicPr>
            <a:picLocks xmlns:a="http://schemas.openxmlformats.org/drawingml/2006/main" noChangeAspect="1"/>
          </p:cNvPicPr>
          <p:nvPr/>
        </p:nvPicPr>
        <p:blipFill>
          <a:blip xmlns:r="http://schemas.openxmlformats.org/officeDocument/2006/relationships" xmlns:a="http://schemas.openxmlformats.org/drawingml/2006/main" r:embed="R6f6c8694a2e649e6"/>
          <a:stretch xmlns:a="http://schemas.openxmlformats.org/drawingml/2006/main">
            <a:fillRect l="0" t="0" r="0" b="0"/>
          </a:stretch>
        </p:blipFill>
        <p:spPr>
          <a:xfrm xmlns:a="http://schemas.openxmlformats.org/drawingml/2006/main">
            <a:off x="685800" y="1658247"/>
            <a:ext cx="5394960" cy="3815826"/>
          </a:xfrm>
          <a:prstGeom xmlns:a="http://schemas.openxmlformats.org/drawingml/2006/main" prst="rect">
            <a:avLst/>
          </a:prstGeom>
        </p:spPr>
      </p:pic>
      <p:pic>
        <p:nvPicPr>
          <p:cNvPr id="14" name="Image 1"/>
          <p:cNvPicPr>
            <a:picLocks xmlns:a="http://schemas.openxmlformats.org/drawingml/2006/main" noChangeAspect="1"/>
          </p:cNvPicPr>
          <p:nvPr/>
        </p:nvPicPr>
        <p:blipFill>
          <a:blip xmlns:r="http://schemas.openxmlformats.org/officeDocument/2006/relationships" xmlns:a="http://schemas.openxmlformats.org/drawingml/2006/main" r:embed="R230754f6e6c94417"/>
          <a:stretch xmlns:a="http://schemas.openxmlformats.org/drawingml/2006/main">
            <a:fillRect l="0" t="0" r="0" b="0"/>
          </a:stretch>
        </p:blipFill>
        <p:spPr>
          <a:xfrm xmlns:a="http://schemas.openxmlformats.org/drawingml/2006/main">
            <a:off x="6355080" y="1751588"/>
            <a:ext cx="5166360" cy="3629145"/>
          </a:xfrm>
          <a:prstGeom xmlns:a="http://schemas.openxmlformats.org/drawingml/2006/main" prst="rect">
            <a:avLst/>
          </a:prstGeom>
        </p:spPr>
      </p:pic>
      <p:sp>
        <p:nvSpPr>
          <p:cNvPr id="6" name="Text 2">
            <a:extLst xmlns:a="http://schemas.openxmlformats.org/drawingml/2006/main">
              <a:ext uri="{FF2B5EF4-FFF2-40B4-BE49-F238E27FC236}">
                <a16:creationId xmlns:a16="http://schemas.microsoft.com/office/drawing/2014/main" id="{B1301327-4E47-413E-B8BA-A49B4D823116}"/>
              </a:ext>
            </a:extLst>
          </p:cNvPr>
          <p:cNvSpPr>
            <a:spLocks xmlns:a="http://schemas.openxmlformats.org/drawingml/2006/main" noGrp="1"/>
          </p:cNvSpPr>
          <p:nvPr/>
        </p:nvSpPr>
        <p:spPr>
          <a:xfrm xmlns:a="http://schemas.openxmlformats.org/drawingml/2006/main">
            <a:off x="685800" y="585216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Cancelled by the user</a:t>
            </a:r>
            <a:endParaRPr sz="1050"/>
          </a:p>
        </p:txBody>
      </p:sp>
      <p:sp>
        <p:nvSpPr>
          <p:cNvPr id="7" name="Text 3">
            <a:extLst xmlns:a="http://schemas.openxmlformats.org/drawingml/2006/main">
              <a:ext uri="{FF2B5EF4-FFF2-40B4-BE49-F238E27FC236}">
                <a16:creationId xmlns:a16="http://schemas.microsoft.com/office/drawing/2014/main" id="{2B52FB94-983F-418B-8ECA-721282EAE999}"/>
              </a:ext>
            </a:extLst>
          </p:cNvPr>
          <p:cNvSpPr>
            <a:spLocks xmlns:a="http://schemas.openxmlformats.org/drawingml/2006/main" noGrp="1"/>
          </p:cNvSpPr>
          <p:nvPr/>
        </p:nvSpPr>
        <p:spPr>
          <a:xfrm xmlns:a="http://schemas.openxmlformats.org/drawingml/2006/main">
            <a:off x="6355080" y="5852160"/>
            <a:ext cx="54864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Declined by the admin, with the reason included</a:t>
            </a:r>
            <a:endParaRPr sz="1050"/>
          </a:p>
        </p:txBody>
      </p:sp>
      <p:sp>
        <p:nvSpPr>
          <p:cNvPr id="8" name="Text 4">
            <a:extLst xmlns:a="http://schemas.openxmlformats.org/drawingml/2006/main">
              <a:ext uri="{FF2B5EF4-FFF2-40B4-BE49-F238E27FC236}">
                <a16:creationId xmlns:a16="http://schemas.microsoft.com/office/drawing/2014/main" id="{1106CCBA-AFB7-4783-9F3C-604850E0E016}"/>
              </a:ext>
            </a:extLst>
          </p:cNvPr>
          <p:cNvSpPr>
            <a:spLocks xmlns:a="http://schemas.openxmlformats.org/drawingml/2006/main" noGrp="1"/>
          </p:cNvSpPr>
          <p:nvPr/>
        </p:nvSpPr>
        <p:spPr>
          <a:xfrm xmlns:a="http://schemas.openxmlformats.org/drawingml/2006/main">
            <a:off x="685800" y="6236208"/>
            <a:ext cx="10835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5E534B"/>
                </a:solidFill>
                <a:latin typeface="Calibri"/>
                <a:ea typeface="Calibri"/>
                <a:cs typeface="Calibri"/>
              </a:rPr>
              <a:t>Every state the booking can reach sends a message. There is no outcome the user has to chase.</a:t>
            </a:r>
            <a:endParaRPr sz="1250"/>
          </a:p>
        </p:txBody>
      </p:sp>
    </p:spTree>
    <p:extLst>
      <p:ext uri="{BB962C8B-B14F-4D97-AF65-F5344CB8AC3E}">
        <p14:creationId xmlns:p14="http://schemas.microsoft.com/office/powerpoint/2010/main" val="57083085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81373624-3904-407E-ABFE-72E351FAD4A8}"/>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B8A3D9E3-BC74-4858-A319-F259E9768C83}"/>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Flow 3 — Return photos</a:t>
            </a:r>
            <a:endParaRPr sz="2800"/>
          </a:p>
        </p:txBody>
      </p:sp>
      <p:sp>
        <p:nvSpPr>
          <p:cNvPr id="4" name="Text 2">
            <a:extLst xmlns:a="http://schemas.openxmlformats.org/drawingml/2006/main">
              <a:ext uri="{FF2B5EF4-FFF2-40B4-BE49-F238E27FC236}">
                <a16:creationId xmlns:a16="http://schemas.microsoft.com/office/drawing/2014/main" id="{916C8352-B501-463D-81D4-6497DAE0E71E}"/>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Called from Power Apps when the admin records a damaged asset on return.</a:t>
            </a:r>
            <a:endParaRPr sz="1400"/>
          </a:p>
        </p:txBody>
      </p:sp>
      <p:pic>
        <p:nvPicPr>
          <p:cNvPr id="31" name="Image 0"/>
          <p:cNvPicPr>
            <a:picLocks xmlns:a="http://schemas.openxmlformats.org/drawingml/2006/main" noChangeAspect="1"/>
          </p:cNvPicPr>
          <p:nvPr/>
        </p:nvPicPr>
        <p:blipFill>
          <a:blip xmlns:r="http://schemas.openxmlformats.org/officeDocument/2006/relationships" xmlns:a="http://schemas.openxmlformats.org/drawingml/2006/main" r:embed="Re4874dcad5b34930"/>
          <a:stretch xmlns:a="http://schemas.openxmlformats.org/drawingml/2006/main">
            <a:fillRect l="0" t="0" r="0" b="0"/>
          </a:stretch>
        </p:blipFill>
        <p:spPr>
          <a:xfrm xmlns:a="http://schemas.openxmlformats.org/drawingml/2006/main">
            <a:off x="685800" y="1797023"/>
            <a:ext cx="2377440" cy="3355394"/>
          </a:xfrm>
          <a:prstGeom xmlns:a="http://schemas.openxmlformats.org/drawingml/2006/main" prst="rect">
            <a:avLst/>
          </a:prstGeom>
        </p:spPr>
      </p:pic>
      <p:sp>
        <p:nvSpPr>
          <p:cNvPr id="6" name="Text 3">
            <a:extLst xmlns:a="http://schemas.openxmlformats.org/drawingml/2006/main">
              <a:ext uri="{FF2B5EF4-FFF2-40B4-BE49-F238E27FC236}">
                <a16:creationId xmlns:a16="http://schemas.microsoft.com/office/drawing/2014/main" id="{60F03744-07B4-4DCB-9352-A2A6AD99DBFA}"/>
              </a:ext>
            </a:extLst>
          </p:cNvPr>
          <p:cNvSpPr>
            <a:spLocks xmlns:a="http://schemas.openxmlformats.org/drawingml/2006/main" noGrp="1"/>
          </p:cNvSpPr>
          <p:nvPr/>
        </p:nvSpPr>
        <p:spPr>
          <a:xfrm xmlns:a="http://schemas.openxmlformats.org/drawingml/2006/main">
            <a:off x="685800" y="5285232"/>
            <a:ext cx="274320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In Power Automate</a:t>
            </a:r>
            <a:endParaRPr sz="1050"/>
          </a:p>
        </p:txBody>
      </p:sp>
      <p:sp>
        <p:nvSpPr>
          <p:cNvPr id="7" name="Shape 4">
            <a:extLst xmlns:a="http://schemas.openxmlformats.org/drawingml/2006/main">
              <a:ext uri="{FF2B5EF4-FFF2-40B4-BE49-F238E27FC236}">
                <a16:creationId xmlns:a16="http://schemas.microsoft.com/office/drawing/2014/main" id="{6DC93399-ECCB-4A12-872F-00BD93A23F22}"/>
              </a:ext>
            </a:extLst>
          </p:cNvPr>
          <p:cNvSpPr>
            <a:spLocks xmlns:a="http://schemas.openxmlformats.org/drawingml/2006/main" noGrp="1"/>
          </p:cNvSpPr>
          <p:nvPr/>
        </p:nvSpPr>
        <p:spPr>
          <a:xfrm xmlns:a="http://schemas.openxmlformats.org/drawingml/2006/main">
            <a:off x="3611880" y="1865376"/>
            <a:ext cx="182880" cy="182880"/>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8" name="Text 5">
            <a:extLst xmlns:a="http://schemas.openxmlformats.org/drawingml/2006/main">
              <a:ext uri="{FF2B5EF4-FFF2-40B4-BE49-F238E27FC236}">
                <a16:creationId xmlns:a16="http://schemas.microsoft.com/office/drawing/2014/main" id="{16ACF37F-CA49-4400-917F-3F1E75FBF09E}"/>
              </a:ext>
            </a:extLst>
          </p:cNvPr>
          <p:cNvSpPr>
            <a:spLocks xmlns:a="http://schemas.openxmlformats.org/drawingml/2006/main" noGrp="1"/>
          </p:cNvSpPr>
          <p:nvPr/>
        </p:nvSpPr>
        <p:spPr>
          <a:xfrm xmlns:a="http://schemas.openxmlformats.org/drawingml/2006/main">
            <a:off x="3977640" y="1810512"/>
            <a:ext cx="36576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When Power Apps calls a flow (V2)</a:t>
            </a:r>
            <a:endParaRPr sz="1150"/>
          </a:p>
        </p:txBody>
      </p:sp>
      <p:sp>
        <p:nvSpPr>
          <p:cNvPr id="9" name="Text 6">
            <a:extLst xmlns:a="http://schemas.openxmlformats.org/drawingml/2006/main">
              <a:ext uri="{FF2B5EF4-FFF2-40B4-BE49-F238E27FC236}">
                <a16:creationId xmlns:a16="http://schemas.microsoft.com/office/drawing/2014/main" id="{C7A32E9B-01A7-4DF8-B6B8-B7DD4E6D4543}"/>
              </a:ext>
            </a:extLst>
          </p:cNvPr>
          <p:cNvSpPr>
            <a:spLocks xmlns:a="http://schemas.openxmlformats.org/drawingml/2006/main" noGrp="1"/>
          </p:cNvSpPr>
          <p:nvPr/>
        </p:nvSpPr>
        <p:spPr>
          <a:xfrm xmlns:a="http://schemas.openxmlformats.org/drawingml/2006/main">
            <a:off x="3977640" y="2139696"/>
            <a:ext cx="365760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Trigger. The app calls the flow with the image and the naming details.</a:t>
            </a:r>
            <a:endParaRPr sz="1050"/>
          </a:p>
        </p:txBody>
      </p:sp>
      <p:sp>
        <p:nvSpPr>
          <p:cNvPr id="10" name="Shape 7">
            <a:extLst xmlns:a="http://schemas.openxmlformats.org/drawingml/2006/main">
              <a:ext uri="{FF2B5EF4-FFF2-40B4-BE49-F238E27FC236}">
                <a16:creationId xmlns:a16="http://schemas.microsoft.com/office/drawing/2014/main" id="{BF52AB7D-60F2-4416-8A36-056198FBB2A1}"/>
              </a:ext>
            </a:extLst>
          </p:cNvPr>
          <p:cNvSpPr>
            <a:spLocks xmlns:a="http://schemas.openxmlformats.org/drawingml/2006/main" noGrp="1"/>
          </p:cNvSpPr>
          <p:nvPr/>
        </p:nvSpPr>
        <p:spPr>
          <a:xfrm xmlns:a="http://schemas.openxmlformats.org/drawingml/2006/main">
            <a:off x="3931920" y="2633472"/>
            <a:ext cx="3657600" cy="0"/>
          </a:xfrm>
          <a:prstGeom xmlns:a="http://schemas.openxmlformats.org/drawingml/2006/main" prst="line">
            <a:avLst/>
          </a:prstGeom>
          <a:noFill xmlns:a="http://schemas.openxmlformats.org/drawingml/2006/main"/>
          <a:ln xmlns:a="http://schemas.openxmlformats.org/drawingml/2006/main" w="9525">
            <a:solidFill>
              <a:srgbClr val="E3DCD4"/>
            </a:solidFill>
            <a:prstDash val="solid"/>
          </a:ln>
        </p:spPr>
      </p:sp>
      <p:sp>
        <p:nvSpPr>
          <p:cNvPr id="11" name="Shape 8">
            <a:extLst xmlns:a="http://schemas.openxmlformats.org/drawingml/2006/main">
              <a:ext uri="{FF2B5EF4-FFF2-40B4-BE49-F238E27FC236}">
                <a16:creationId xmlns:a16="http://schemas.microsoft.com/office/drawing/2014/main" id="{844AADA1-D0E5-4B52-8000-201B8D4D0AEC}"/>
              </a:ext>
            </a:extLst>
          </p:cNvPr>
          <p:cNvSpPr>
            <a:spLocks xmlns:a="http://schemas.openxmlformats.org/drawingml/2006/main" noGrp="1"/>
          </p:cNvSpPr>
          <p:nvPr/>
        </p:nvSpPr>
        <p:spPr>
          <a:xfrm xmlns:a="http://schemas.openxmlformats.org/drawingml/2006/main">
            <a:off x="3611880" y="2798064"/>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2" name="Text 9">
            <a:extLst xmlns:a="http://schemas.openxmlformats.org/drawingml/2006/main">
              <a:ext uri="{FF2B5EF4-FFF2-40B4-BE49-F238E27FC236}">
                <a16:creationId xmlns:a16="http://schemas.microsoft.com/office/drawing/2014/main" id="{8814B1C9-2540-42B1-84E8-12A1EF63E621}"/>
              </a:ext>
            </a:extLst>
          </p:cNvPr>
          <p:cNvSpPr>
            <a:spLocks xmlns:a="http://schemas.openxmlformats.org/drawingml/2006/main" noGrp="1"/>
          </p:cNvSpPr>
          <p:nvPr/>
        </p:nvSpPr>
        <p:spPr>
          <a:xfrm xmlns:a="http://schemas.openxmlformats.org/drawingml/2006/main">
            <a:off x="3977640" y="2743200"/>
            <a:ext cx="36576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Create file</a:t>
            </a:r>
            <a:endParaRPr sz="1150"/>
          </a:p>
        </p:txBody>
      </p:sp>
      <p:sp>
        <p:nvSpPr>
          <p:cNvPr id="13" name="Text 10">
            <a:extLst xmlns:a="http://schemas.openxmlformats.org/drawingml/2006/main">
              <a:ext uri="{FF2B5EF4-FFF2-40B4-BE49-F238E27FC236}">
                <a16:creationId xmlns:a16="http://schemas.microsoft.com/office/drawing/2014/main" id="{995F2630-CA25-4AD2-A5DD-22935D39054F}"/>
              </a:ext>
            </a:extLst>
          </p:cNvPr>
          <p:cNvSpPr>
            <a:spLocks xmlns:a="http://schemas.openxmlformats.org/drawingml/2006/main" noGrp="1"/>
          </p:cNvSpPr>
          <p:nvPr/>
        </p:nvSpPr>
        <p:spPr>
          <a:xfrm xmlns:a="http://schemas.openxmlformats.org/drawingml/2006/main">
            <a:off x="3977640" y="3072384"/>
            <a:ext cx="365760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Writes the image into the shared SharePoint folder, named with the booking number, user name and asset name.</a:t>
            </a:r>
            <a:endParaRPr sz="1050"/>
          </a:p>
        </p:txBody>
      </p:sp>
      <p:sp>
        <p:nvSpPr>
          <p:cNvPr id="14" name="Shape 11">
            <a:extLst xmlns:a="http://schemas.openxmlformats.org/drawingml/2006/main">
              <a:ext uri="{FF2B5EF4-FFF2-40B4-BE49-F238E27FC236}">
                <a16:creationId xmlns:a16="http://schemas.microsoft.com/office/drawing/2014/main" id="{0872635B-2DFA-404F-841B-C6F7F22C4630}"/>
              </a:ext>
            </a:extLst>
          </p:cNvPr>
          <p:cNvSpPr>
            <a:spLocks xmlns:a="http://schemas.openxmlformats.org/drawingml/2006/main" noGrp="1"/>
          </p:cNvSpPr>
          <p:nvPr/>
        </p:nvSpPr>
        <p:spPr>
          <a:xfrm xmlns:a="http://schemas.openxmlformats.org/drawingml/2006/main">
            <a:off x="3931920" y="3566160"/>
            <a:ext cx="3657600" cy="0"/>
          </a:xfrm>
          <a:prstGeom xmlns:a="http://schemas.openxmlformats.org/drawingml/2006/main" prst="line">
            <a:avLst/>
          </a:prstGeom>
          <a:noFill xmlns:a="http://schemas.openxmlformats.org/drawingml/2006/main"/>
          <a:ln xmlns:a="http://schemas.openxmlformats.org/drawingml/2006/main" w="9525">
            <a:solidFill>
              <a:srgbClr val="E3DCD4"/>
            </a:solidFill>
            <a:prstDash val="solid"/>
          </a:ln>
        </p:spPr>
      </p:sp>
      <p:sp>
        <p:nvSpPr>
          <p:cNvPr id="15" name="Shape 12">
            <a:extLst xmlns:a="http://schemas.openxmlformats.org/drawingml/2006/main">
              <a:ext uri="{FF2B5EF4-FFF2-40B4-BE49-F238E27FC236}">
                <a16:creationId xmlns:a16="http://schemas.microsoft.com/office/drawing/2014/main" id="{8A80F978-2A2C-4092-8A23-46729795FA3B}"/>
              </a:ext>
            </a:extLst>
          </p:cNvPr>
          <p:cNvSpPr>
            <a:spLocks xmlns:a="http://schemas.openxmlformats.org/drawingml/2006/main" noGrp="1"/>
          </p:cNvSpPr>
          <p:nvPr/>
        </p:nvSpPr>
        <p:spPr>
          <a:xfrm xmlns:a="http://schemas.openxmlformats.org/drawingml/2006/main">
            <a:off x="3611880" y="3730752"/>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6" name="Text 13">
            <a:extLst xmlns:a="http://schemas.openxmlformats.org/drawingml/2006/main">
              <a:ext uri="{FF2B5EF4-FFF2-40B4-BE49-F238E27FC236}">
                <a16:creationId xmlns:a16="http://schemas.microsoft.com/office/drawing/2014/main" id="{C0C7534F-BD99-44BA-8102-BD6C9E9BD219}"/>
              </a:ext>
            </a:extLst>
          </p:cNvPr>
          <p:cNvSpPr>
            <a:spLocks xmlns:a="http://schemas.openxmlformats.org/drawingml/2006/main" noGrp="1"/>
          </p:cNvSpPr>
          <p:nvPr/>
        </p:nvSpPr>
        <p:spPr>
          <a:xfrm xmlns:a="http://schemas.openxmlformats.org/drawingml/2006/main">
            <a:off x="3977640" y="3675888"/>
            <a:ext cx="36576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Create sharing link for a file or folder</a:t>
            </a:r>
            <a:endParaRPr sz="1150"/>
          </a:p>
        </p:txBody>
      </p:sp>
      <p:sp>
        <p:nvSpPr>
          <p:cNvPr id="17" name="Text 14">
            <a:extLst xmlns:a="http://schemas.openxmlformats.org/drawingml/2006/main">
              <a:ext uri="{FF2B5EF4-FFF2-40B4-BE49-F238E27FC236}">
                <a16:creationId xmlns:a16="http://schemas.microsoft.com/office/drawing/2014/main" id="{100947F2-806C-449C-944C-66668C6C6BC0}"/>
              </a:ext>
            </a:extLst>
          </p:cNvPr>
          <p:cNvSpPr>
            <a:spLocks xmlns:a="http://schemas.openxmlformats.org/drawingml/2006/main" noGrp="1"/>
          </p:cNvSpPr>
          <p:nvPr/>
        </p:nvSpPr>
        <p:spPr>
          <a:xfrm xmlns:a="http://schemas.openxmlformats.org/drawingml/2006/main">
            <a:off x="3977640" y="4005072"/>
            <a:ext cx="365760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Generates a link to the file that other people can open.</a:t>
            </a:r>
            <a:endParaRPr sz="1050"/>
          </a:p>
        </p:txBody>
      </p:sp>
      <p:sp>
        <p:nvSpPr>
          <p:cNvPr id="18" name="Shape 15">
            <a:extLst xmlns:a="http://schemas.openxmlformats.org/drawingml/2006/main">
              <a:ext uri="{FF2B5EF4-FFF2-40B4-BE49-F238E27FC236}">
                <a16:creationId xmlns:a16="http://schemas.microsoft.com/office/drawing/2014/main" id="{CB4BEA3D-FB69-496D-93B9-415304C63AEA}"/>
              </a:ext>
            </a:extLst>
          </p:cNvPr>
          <p:cNvSpPr>
            <a:spLocks xmlns:a="http://schemas.openxmlformats.org/drawingml/2006/main" noGrp="1"/>
          </p:cNvSpPr>
          <p:nvPr/>
        </p:nvSpPr>
        <p:spPr>
          <a:xfrm xmlns:a="http://schemas.openxmlformats.org/drawingml/2006/main">
            <a:off x="3931920" y="4498848"/>
            <a:ext cx="3657600" cy="0"/>
          </a:xfrm>
          <a:prstGeom xmlns:a="http://schemas.openxmlformats.org/drawingml/2006/main" prst="line">
            <a:avLst/>
          </a:prstGeom>
          <a:noFill xmlns:a="http://schemas.openxmlformats.org/drawingml/2006/main"/>
          <a:ln xmlns:a="http://schemas.openxmlformats.org/drawingml/2006/main" w="9525">
            <a:solidFill>
              <a:srgbClr val="E3DCD4"/>
            </a:solidFill>
            <a:prstDash val="solid"/>
          </a:ln>
        </p:spPr>
      </p:sp>
      <p:sp>
        <p:nvSpPr>
          <p:cNvPr id="19" name="Shape 16">
            <a:extLst xmlns:a="http://schemas.openxmlformats.org/drawingml/2006/main">
              <a:ext uri="{FF2B5EF4-FFF2-40B4-BE49-F238E27FC236}">
                <a16:creationId xmlns:a16="http://schemas.microsoft.com/office/drawing/2014/main" id="{E1739D2A-86E1-437D-948D-5791103BB3C3}"/>
              </a:ext>
            </a:extLst>
          </p:cNvPr>
          <p:cNvSpPr>
            <a:spLocks xmlns:a="http://schemas.openxmlformats.org/drawingml/2006/main" noGrp="1"/>
          </p:cNvSpPr>
          <p:nvPr/>
        </p:nvSpPr>
        <p:spPr>
          <a:xfrm xmlns:a="http://schemas.openxmlformats.org/drawingml/2006/main">
            <a:off x="3611880" y="4663440"/>
            <a:ext cx="182880" cy="182880"/>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20" name="Text 17">
            <a:extLst xmlns:a="http://schemas.openxmlformats.org/drawingml/2006/main">
              <a:ext uri="{FF2B5EF4-FFF2-40B4-BE49-F238E27FC236}">
                <a16:creationId xmlns:a16="http://schemas.microsoft.com/office/drawing/2014/main" id="{582AA80C-127A-42FD-84B1-E1A987835ACB}"/>
              </a:ext>
            </a:extLst>
          </p:cNvPr>
          <p:cNvSpPr>
            <a:spLocks xmlns:a="http://schemas.openxmlformats.org/drawingml/2006/main" noGrp="1"/>
          </p:cNvSpPr>
          <p:nvPr/>
        </p:nvSpPr>
        <p:spPr>
          <a:xfrm xmlns:a="http://schemas.openxmlformats.org/drawingml/2006/main">
            <a:off x="3977640" y="4608576"/>
            <a:ext cx="36576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b="1">
                <a:solidFill>
                  <a:srgbClr val="33241C"/>
                </a:solidFill>
                <a:latin typeface="Calibri"/>
                <a:ea typeface="Calibri"/>
                <a:cs typeface="Calibri"/>
              </a:rPr>
              <a:t>Respond to a Power App or flow</a:t>
            </a:r>
            <a:endParaRPr sz="1150"/>
          </a:p>
        </p:txBody>
      </p:sp>
      <p:sp>
        <p:nvSpPr>
          <p:cNvPr id="21" name="Text 18">
            <a:extLst xmlns:a="http://schemas.openxmlformats.org/drawingml/2006/main">
              <a:ext uri="{FF2B5EF4-FFF2-40B4-BE49-F238E27FC236}">
                <a16:creationId xmlns:a16="http://schemas.microsoft.com/office/drawing/2014/main" id="{D43E9726-3F4D-4C8B-AA4B-9C953994788A}"/>
              </a:ext>
            </a:extLst>
          </p:cNvPr>
          <p:cNvSpPr>
            <a:spLocks xmlns:a="http://schemas.openxmlformats.org/drawingml/2006/main" noGrp="1"/>
          </p:cNvSpPr>
          <p:nvPr/>
        </p:nvSpPr>
        <p:spPr>
          <a:xfrm xmlns:a="http://schemas.openxmlformats.org/drawingml/2006/main">
            <a:off x="3977640" y="4937760"/>
            <a:ext cx="365760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400"/>
              </a:lnSpc>
              <a:buNone/>
            </a:pPr>
            <a:r>
              <a:rPr sz="1050">
                <a:solidFill>
                  <a:srgbClr val="5E534B"/>
                </a:solidFill>
                <a:latin typeface="Calibri"/>
                <a:ea typeface="Calibri"/>
                <a:cs typeface="Calibri"/>
              </a:rPr>
              <a:t>Returns the link to the app, which saves it into the IssuesReturn entry.</a:t>
            </a:r>
            <a:endParaRPr sz="1050"/>
          </a:p>
        </p:txBody>
      </p:sp>
      <p:pic>
        <p:nvPicPr>
          <p:cNvPr id="48" name="Image 1"/>
          <p:cNvPicPr>
            <a:picLocks xmlns:a="http://schemas.openxmlformats.org/drawingml/2006/main" noChangeAspect="1"/>
          </p:cNvPicPr>
          <p:nvPr/>
        </p:nvPicPr>
        <p:blipFill>
          <a:blip xmlns:r="http://schemas.openxmlformats.org/officeDocument/2006/relationships" xmlns:a="http://schemas.openxmlformats.org/drawingml/2006/main" r:embed="Rb10b209fda8c476d"/>
          <a:stretch xmlns:a="http://schemas.openxmlformats.org/drawingml/2006/main">
            <a:fillRect l="0" t="0" r="0" b="0"/>
          </a:stretch>
        </p:blipFill>
        <p:spPr>
          <a:xfrm xmlns:a="http://schemas.openxmlformats.org/drawingml/2006/main">
            <a:off x="7863840" y="1900139"/>
            <a:ext cx="3657600" cy="3149162"/>
          </a:xfrm>
          <a:prstGeom xmlns:a="http://schemas.openxmlformats.org/drawingml/2006/main" prst="rect">
            <a:avLst/>
          </a:prstGeom>
        </p:spPr>
      </p:pic>
      <p:sp>
        <p:nvSpPr>
          <p:cNvPr id="23" name="Text 19">
            <a:extLst xmlns:a="http://schemas.openxmlformats.org/drawingml/2006/main">
              <a:ext uri="{FF2B5EF4-FFF2-40B4-BE49-F238E27FC236}">
                <a16:creationId xmlns:a16="http://schemas.microsoft.com/office/drawing/2014/main" id="{3C0688D0-D5A8-46E1-8F4C-1259DD666D4E}"/>
              </a:ext>
            </a:extLst>
          </p:cNvPr>
          <p:cNvSpPr>
            <a:spLocks xmlns:a="http://schemas.openxmlformats.org/drawingml/2006/main" noGrp="1"/>
          </p:cNvSpPr>
          <p:nvPr/>
        </p:nvSpPr>
        <p:spPr>
          <a:xfrm xmlns:a="http://schemas.openxmlformats.org/drawingml/2006/main">
            <a:off x="7863840" y="5285232"/>
            <a:ext cx="384048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50" b="1" spc="120">
                <a:solidFill>
                  <a:srgbClr val="8B7C70"/>
                </a:solidFill>
                <a:latin typeface="Calibri"/>
                <a:ea typeface="Calibri"/>
                <a:cs typeface="Calibri"/>
              </a:rPr>
              <a:t>The result in the SharePoint folder</a:t>
            </a:r>
            <a:endParaRPr sz="1050"/>
          </a:p>
        </p:txBody>
      </p:sp>
      <p:sp>
        <p:nvSpPr>
          <p:cNvPr id="24" name="Shape 20">
            <a:extLst xmlns:a="http://schemas.openxmlformats.org/drawingml/2006/main">
              <a:ext uri="{FF2B5EF4-FFF2-40B4-BE49-F238E27FC236}">
                <a16:creationId xmlns:a16="http://schemas.microsoft.com/office/drawing/2014/main" id="{CA8B77EB-9474-460C-A83B-736B9FAB8983}"/>
              </a:ext>
            </a:extLst>
          </p:cNvPr>
          <p:cNvSpPr>
            <a:spLocks xmlns:a="http://schemas.openxmlformats.org/drawingml/2006/main" noGrp="1"/>
          </p:cNvSpPr>
          <p:nvPr/>
        </p:nvSpPr>
        <p:spPr>
          <a:xfrm xmlns:a="http://schemas.openxmlformats.org/drawingml/2006/main">
            <a:off x="685800" y="5669280"/>
            <a:ext cx="10835640" cy="914400"/>
          </a:xfrm>
          <a:prstGeom xmlns:a="http://schemas.openxmlformats.org/drawingml/2006/main" prst="roundRect">
            <a:avLst>
              <a:gd name="adj" fmla="val 5000"/>
            </a:avLst>
          </a:prstGeom>
          <a:solidFill xmlns:a="http://schemas.openxmlformats.org/drawingml/2006/main">
            <a:srgbClr val="F8F5F1"/>
          </a:solidFill>
          <a:ln xmlns:a="http://schemas.openxmlformats.org/drawingml/2006/main" w="11430">
            <a:solidFill>
              <a:srgbClr val="E3DCD4"/>
            </a:solidFill>
            <a:prstDash val="solid"/>
          </a:ln>
        </p:spPr>
      </p:sp>
      <p:sp>
        <p:nvSpPr>
          <p:cNvPr id="25" name="Text 21">
            <a:extLst xmlns:a="http://schemas.openxmlformats.org/drawingml/2006/main">
              <a:ext uri="{FF2B5EF4-FFF2-40B4-BE49-F238E27FC236}">
                <a16:creationId xmlns:a16="http://schemas.microsoft.com/office/drawing/2014/main" id="{62EDCF55-4965-4E77-ACD6-5A84135DE9BB}"/>
              </a:ext>
            </a:extLst>
          </p:cNvPr>
          <p:cNvSpPr>
            <a:spLocks xmlns:a="http://schemas.openxmlformats.org/drawingml/2006/main" noGrp="1"/>
          </p:cNvSpPr>
          <p:nvPr/>
        </p:nvSpPr>
        <p:spPr>
          <a:xfrm xmlns:a="http://schemas.openxmlformats.org/drawingml/2006/main">
            <a:off x="960120" y="5852160"/>
            <a:ext cx="1028700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700"/>
              </a:lnSpc>
              <a:buNone/>
            </a:pPr>
            <a:r>
              <a:rPr sz="1200">
                <a:solidFill>
                  <a:srgbClr val="2B231E"/>
                </a:solidFill>
                <a:latin typeface="Calibri"/>
                <a:ea typeface="Calibri"/>
                <a:cs typeface="Calibri"/>
              </a:rPr>
              <a:t>Every file arrives already named, so there is no guessing which photo belongs to which claim and no renaming by hand. Only returns with an issue reach this flow — an asset that comes back fine just completes the booking.</a:t>
            </a:r>
            <a:endParaRPr sz="1200"/>
          </a:p>
        </p:txBody>
      </p:sp>
    </p:spTree>
    <p:extLst>
      <p:ext uri="{BB962C8B-B14F-4D97-AF65-F5344CB8AC3E}">
        <p14:creationId xmlns:p14="http://schemas.microsoft.com/office/powerpoint/2010/main" val="115239744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5916D0A6-6512-4CC0-BCBD-3FFF8F6882E1}"/>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AUTOMATION</a:t>
            </a:r>
            <a:endParaRPr sz="1100"/>
          </a:p>
        </p:txBody>
      </p:sp>
      <p:sp>
        <p:nvSpPr>
          <p:cNvPr id="3" name="Text 1">
            <a:extLst xmlns:a="http://schemas.openxmlformats.org/drawingml/2006/main">
              <a:ext uri="{FF2B5EF4-FFF2-40B4-BE49-F238E27FC236}">
                <a16:creationId xmlns:a16="http://schemas.microsoft.com/office/drawing/2014/main" id="{91F630C9-1E92-4189-8075-A422A602F504}"/>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What fires, and when</a:t>
            </a:r>
            <a:endParaRPr sz="2800"/>
          </a:p>
        </p:txBody>
      </p:sp>
      <p:sp>
        <p:nvSpPr>
          <p:cNvPr id="4" name="Text 2">
            <a:extLst xmlns:a="http://schemas.openxmlformats.org/drawingml/2006/main">
              <a:ext uri="{FF2B5EF4-FFF2-40B4-BE49-F238E27FC236}">
                <a16:creationId xmlns:a16="http://schemas.microsoft.com/office/drawing/2014/main" id="{61DDB419-03F5-4A42-B42B-6482F20AC5C3}"/>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The full set of automated actions in one view.</a:t>
            </a:r>
            <a:endParaRPr sz="1400"/>
          </a:p>
        </p:txBody>
      </p:sp>
      <p:graphicFrame>
        <p:nvGraphicFramePr>
          <p:cNvPr id="11" name="Table 0"/>
          <p:cNvGraphicFramePr/>
          <p:nvPr/>
        </p:nvGraphicFramePr>
        <p:xfrm>
          <a:off xmlns:a="http://schemas.openxmlformats.org/drawingml/2006/main" x="685800" y="1965960"/>
          <a:ext xmlns:a="http://schemas.openxmlformats.org/drawingml/2006/main" cx="10835640" cy="914400"/>
        </p:xfrm>
        <a:graphic xmlns:a="http://schemas.openxmlformats.org/drawingml/2006/main">
          <a:graphicData uri="http://schemas.openxmlformats.org/drawingml/2006/table">
            <a:tbl>
              <a:tblPr/>
              <a:tblGrid>
                <a:gridCol w="2286000"/>
                <a:gridCol w="3017520"/>
                <a:gridCol w="2103120"/>
                <a:gridCol w="3429000"/>
              </a:tblGrid>
              <a:tr h="420624">
                <a:tc>
                  <a:txBody>
                    <a:bodyPr/>
                    <a:lstStyle/>
                    <a:p>
                      <a:pPr marL="0" indent="0">
                        <a:buNone/>
                      </a:pPr>
                      <a:r>
                        <a:rPr sz="1150" b="1">
                          <a:solidFill>
                            <a:srgbClr val="2B231E"/>
                          </a:solidFill>
                          <a:latin typeface="Calibri"/>
                          <a:ea typeface="Calibri"/>
                          <a:cs typeface="Calibri"/>
                        </a:rPr>
                        <a:t>Event</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b="1">
                          <a:solidFill>
                            <a:srgbClr val="2B231E"/>
                          </a:solidFill>
                          <a:latin typeface="Calibri"/>
                          <a:ea typeface="Calibri"/>
                          <a:cs typeface="Calibri"/>
                        </a:rPr>
                        <a:t>Trigger</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b="1">
                          <a:solidFill>
                            <a:srgbClr val="2B231E"/>
                          </a:solidFill>
                          <a:latin typeface="Calibri"/>
                          <a:ea typeface="Calibri"/>
                          <a:cs typeface="Calibri"/>
                        </a:rPr>
                        <a:t>Who is notified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b="1">
                          <a:solidFill>
                            <a:srgbClr val="2B231E"/>
                          </a:solidFill>
                          <a:latin typeface="Calibri"/>
                          <a:ea typeface="Calibri"/>
                          <a:cs typeface="Calibri"/>
                        </a:rPr>
                        <a:t>What else happens</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512064">
                <a:tc>
                  <a:txBody>
                    <a:bodyPr/>
                    <a:lstStyle/>
                    <a:p>
                      <a:pPr marL="0" indent="0">
                        <a:buNone/>
                      </a:pPr>
                      <a:r>
                        <a:rPr sz="1150">
                          <a:solidFill>
                            <a:srgbClr val="2B231E"/>
                          </a:solidFill>
                          <a:latin typeface="Calibri"/>
                          <a:ea typeface="Calibri"/>
                          <a:cs typeface="Calibri"/>
                        </a:rPr>
                        <a:t>Booking submitted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New item in BookingRequest</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User and studio admin</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Request held as pending</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512064">
                <a:tc>
                  <a:txBody>
                    <a:bodyPr/>
                    <a:lstStyle/>
                    <a:p>
                      <a:pPr marL="0" indent="0">
                        <a:buNone/>
                      </a:pPr>
                      <a:r>
                        <a:rPr sz="1150">
                          <a:solidFill>
                            <a:srgbClr val="2B231E"/>
                          </a:solidFill>
                          <a:latin typeface="Calibri"/>
                          <a:ea typeface="Calibri"/>
                          <a:cs typeface="Calibri"/>
                        </a:rPr>
                        <a:t>Booking approved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Booking status changed to approved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User</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Calendar invite created for user and studio</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512064">
                <a:tc>
                  <a:txBody>
                    <a:bodyPr/>
                    <a:lstStyle/>
                    <a:p>
                      <a:pPr marL="0" indent="0">
                        <a:buNone/>
                      </a:pPr>
                      <a:r>
                        <a:rPr sz="1150">
                          <a:solidFill>
                            <a:srgbClr val="2B231E"/>
                          </a:solidFill>
                          <a:latin typeface="Calibri"/>
                          <a:ea typeface="Calibri"/>
                          <a:cs typeface="Calibri"/>
                        </a:rPr>
                        <a:t>Booking declined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Booking status changed to declined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User</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Reason for decline included in the email</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512064">
                <a:tc>
                  <a:txBody>
                    <a:bodyPr/>
                    <a:lstStyle/>
                    <a:p>
                      <a:pPr marL="0" indent="0">
                        <a:buNone/>
                      </a:pPr>
                      <a:r>
                        <a:rPr sz="1150">
                          <a:solidFill>
                            <a:srgbClr val="2B231E"/>
                          </a:solidFill>
                          <a:latin typeface="Calibri"/>
                          <a:ea typeface="Calibri"/>
                          <a:cs typeface="Calibri"/>
                        </a:rPr>
                        <a:t>Booking cancelled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Cancelled by the user in the app</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User</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Booking marked as cancelled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512064">
                <a:tc>
                  <a:txBody>
                    <a:bodyPr/>
                    <a:lstStyle/>
                    <a:p>
                      <a:pPr marL="0" indent="0">
                        <a:buNone/>
                      </a:pPr>
                      <a:r>
                        <a:rPr sz="1150">
                          <a:solidFill>
                            <a:srgbClr val="2B231E"/>
                          </a:solidFill>
                          <a:latin typeface="Calibri"/>
                          <a:ea typeface="Calibri"/>
                          <a:cs typeface="Calibri"/>
                        </a:rPr>
                        <a:t>Asset issued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Admin marks the asset as loaned</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Loaned column updated in BookingRequest</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r h="603504">
                <a:tc>
                  <a:txBody>
                    <a:bodyPr/>
                    <a:lstStyle/>
                    <a:p>
                      <a:pPr marL="0" indent="0">
                        <a:buNone/>
                      </a:pPr>
                      <a:r>
                        <a:rPr sz="1150">
                          <a:solidFill>
                            <a:srgbClr val="2B231E"/>
                          </a:solidFill>
                          <a:latin typeface="Calibri"/>
                          <a:ea typeface="Calibri"/>
                          <a:cs typeface="Calibri"/>
                        </a:rPr>
                        <a:t>Return with an issue</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Return processed with an issue</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c>
                  <a:txBody>
                    <a:bodyPr/>
                    <a:lstStyle/>
                    <a:p>
                      <a:pPr marL="0" indent="0">
                        <a:buNone/>
                      </a:pPr>
                      <a:r>
                        <a:rPr sz="1150">
                          <a:solidFill>
                            <a:srgbClr val="2B231E"/>
                          </a:solidFill>
                          <a:latin typeface="Calibri"/>
                          <a:ea typeface="Calibri"/>
                          <a:cs typeface="Calibri"/>
                        </a:rPr>
                        <a:t>Entry in IssuesReturn; Flow 3 files the photo and returns its link</a:t>
                      </a:r>
                      <a:endParaRPr sz="1150">
                        <a:latin typeface="Calibri"/>
                        <a:ea typeface="Calibri"/>
                        <a:cs typeface="Calibri"/>
                      </a:endParaRPr>
                    </a:p>
                  </a:txBody>
                  <a:tcPr marL="109728" marR="109728" marT="109728" marB="109728" anchor="ctr">
                    <a:lnL w="9525" cmpd="sng">
                      <a:solidFill>
                        <a:srgbClr val="E3DCD4"/>
                      </a:solidFill>
                      <a:prstDash val="solid"/>
                    </a:lnL>
                    <a:lnR w="9525" cmpd="sng">
                      <a:solidFill>
                        <a:srgbClr val="E3DCD4"/>
                      </a:solidFill>
                      <a:prstDash val="solid"/>
                    </a:lnR>
                    <a:lnT w="9525" cmpd="sng">
                      <a:solidFill>
                        <a:srgbClr val="E3DCD4"/>
                      </a:solidFill>
                      <a:prstDash val="solid"/>
                    </a:lnT>
                    <a:lnB w="9525" cmpd="sng">
                      <a:solidFill>
                        <a:srgbClr val="E3DCD4"/>
                      </a:solidFill>
                      <a:prstDash val="solid"/>
                    </a:lnB>
                    <a:solidFill>
                      <a:srgbClr val="FFFFFF"/>
                    </a:solidFill>
                  </a:tcPr>
                </a:tc>
              </a:tr>
            </a:tbl>
          </a:graphicData>
        </a:graphic>
      </p:graphicFrame>
      <p:sp>
        <p:nvSpPr>
          <p:cNvPr id="6" name="Text 3">
            <a:extLst xmlns:a="http://schemas.openxmlformats.org/drawingml/2006/main">
              <a:ext uri="{FF2B5EF4-FFF2-40B4-BE49-F238E27FC236}">
                <a16:creationId xmlns:a16="http://schemas.microsoft.com/office/drawing/2014/main" id="{C5169075-C608-4DBC-B768-7EDA379979C4}"/>
              </a:ext>
            </a:extLst>
          </p:cNvPr>
          <p:cNvSpPr>
            <a:spLocks xmlns:a="http://schemas.openxmlformats.org/drawingml/2006/main" noGrp="1"/>
          </p:cNvSpPr>
          <p:nvPr/>
        </p:nvSpPr>
        <p:spPr>
          <a:xfrm xmlns:a="http://schemas.openxmlformats.org/drawingml/2006/main">
            <a:off x="685800" y="5806440"/>
            <a:ext cx="10835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33241C"/>
                </a:solidFill>
                <a:latin typeface="Calibri"/>
                <a:ea typeface="Calibri"/>
                <a:cs typeface="Calibri"/>
              </a:rPr>
              <a:t>Every one of these used to be something a person had to remember to send, create or file.</a:t>
            </a:r>
            <a:endParaRPr sz="1300"/>
          </a:p>
        </p:txBody>
      </p:sp>
    </p:spTree>
    <p:extLst>
      <p:ext uri="{BB962C8B-B14F-4D97-AF65-F5344CB8AC3E}">
        <p14:creationId xmlns:p14="http://schemas.microsoft.com/office/powerpoint/2010/main" val="1947821604"/>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6" name="Background">
            <a:extLst xmlns:a="http://schemas.openxmlformats.org/drawingml/2006/main">
              <a:ext uri="{FF2B5EF4-FFF2-40B4-BE49-F238E27FC236}">
                <a16:creationId xmlns:a16="http://schemas.microsoft.com/office/drawing/2014/main" id="{46D9EB9C-68C6-47DD-B4A8-A0462B9AE29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34261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730B2D6-70DA-4C47-B45F-B979DF93F7C3}"/>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ellipse">
            <a:avLst/>
          </a:prstGeom>
          <a:solidFill xmlns:a="http://schemas.openxmlformats.org/drawingml/2006/main">
            <a:srgbClr val="E7A32F"/>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C226CD3-1E53-4856-AACD-498506EF9D37}"/>
              </a:ext>
            </a:extLst>
          </p:cNvPr>
          <p:cNvSpPr>
            <a:spLocks xmlns:a="http://schemas.openxmlformats.org/drawingml/2006/main" noGrp="1"/>
          </p:cNvSpPr>
          <p:nvPr/>
        </p:nvSpPr>
        <p:spPr>
          <a:xfrm xmlns:a="http://schemas.openxmlformats.org/drawingml/2006/main">
            <a:off x="914400" y="2286000"/>
            <a:ext cx="914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lnSpc>
                <a:spcPct val="105000"/>
              </a:lnSpc>
              <a:buNone/>
              <a:defRPr sz="1800" b="1" i="0">
                <a:solidFill>
                  <a:srgbClr val="34261F"/>
                </a:solidFill>
                <a:latin typeface="Calibri"/>
                <a:ea typeface="Calibri"/>
                <a:cs typeface="Calibri"/>
              </a:defRPr>
            </a:pPr>
            <a:r>
              <a:rPr sz="1800" b="1" i="0">
                <a:solidFill>
                  <a:srgbClr val="34261F"/>
                </a:solidFill>
                <a:latin typeface="Calibri"/>
                <a:ea typeface="Calibri"/>
                <a:cs typeface="Calibri"/>
              </a:rPr>
              <a:t>06</a:t>
            </a:r>
          </a:p>
        </p:txBody>
      </p:sp>
      <p:sp>
        <p:nvSpPr>
          <p:cNvPr id="4" name="">
            <a:extLst xmlns:a="http://schemas.openxmlformats.org/drawingml/2006/main">
              <a:ext uri="{FF2B5EF4-FFF2-40B4-BE49-F238E27FC236}">
                <a16:creationId xmlns:a16="http://schemas.microsoft.com/office/drawing/2014/main" id="{C0855142-6B8C-4C1B-B91B-883328EAD548}"/>
              </a:ext>
            </a:extLst>
          </p:cNvPr>
          <p:cNvSpPr>
            <a:spLocks xmlns:a="http://schemas.openxmlformats.org/drawingml/2006/main" noGrp="1"/>
          </p:cNvSpPr>
          <p:nvPr/>
        </p:nvSpPr>
        <p:spPr>
          <a:xfrm xmlns:a="http://schemas.openxmlformats.org/drawingml/2006/main">
            <a:off x="2171700" y="2324100"/>
            <a:ext cx="6858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FFFFFF"/>
                </a:solidFill>
                <a:latin typeface="Calibri"/>
                <a:ea typeface="Calibri"/>
                <a:cs typeface="Calibri"/>
              </a:defRPr>
            </a:pPr>
            <a:r>
              <a:rPr sz="2550" b="1" i="0">
                <a:solidFill>
                  <a:srgbClr val="FFFFFF"/>
                </a:solidFill>
                <a:latin typeface="Calibri"/>
                <a:ea typeface="Calibri"/>
                <a:cs typeface="Calibri"/>
              </a:rPr>
              <a:t>Interaction prototype</a:t>
            </a:r>
          </a:p>
        </p:txBody>
      </p:sp>
      <p:sp>
        <p:nvSpPr>
          <p:cNvPr id="5" name="">
            <a:extLst xmlns:a="http://schemas.openxmlformats.org/drawingml/2006/main">
              <a:ext uri="{FF2B5EF4-FFF2-40B4-BE49-F238E27FC236}">
                <a16:creationId xmlns:a16="http://schemas.microsoft.com/office/drawing/2014/main" id="{0E4BA6FB-B144-4A4E-9F38-CFB9225BFB89}"/>
              </a:ext>
            </a:extLst>
          </p:cNvPr>
          <p:cNvSpPr>
            <a:spLocks xmlns:a="http://schemas.openxmlformats.org/drawingml/2006/main" noGrp="1"/>
          </p:cNvSpPr>
          <p:nvPr/>
        </p:nvSpPr>
        <p:spPr>
          <a:xfrm xmlns:a="http://schemas.openxmlformats.org/drawingml/2006/main">
            <a:off x="2171700" y="2914650"/>
            <a:ext cx="7620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0" i="0">
                <a:solidFill>
                  <a:srgbClr val="E8E1DC"/>
                </a:solidFill>
                <a:latin typeface="Calibri"/>
                <a:ea typeface="Calibri"/>
                <a:cs typeface="Calibri"/>
              </a:defRPr>
            </a:pPr>
            <a:r>
              <a:rPr sz="1500" b="0" i="0">
                <a:solidFill>
                  <a:srgbClr val="E8E1DC"/>
                </a:solidFill>
                <a:latin typeface="Calibri"/>
                <a:ea typeface="Calibri"/>
                <a:cs typeface="Calibri"/>
              </a:rPr>
              <a:t>A live React/Vercel build tests the requester and administrator flows before operational implementation.</a:t>
            </a:r>
          </a:p>
        </p:txBody>
      </p:sp>
    </p:spTree>
    <p:extLst>
      <p:ext uri="{BB962C8B-B14F-4D97-AF65-F5344CB8AC3E}">
        <p14:creationId xmlns:p14="http://schemas.microsoft.com/office/powerpoint/2010/main" val="1241794101"/>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sp>
        <p:nvSpPr>
          <p:cNvPr id="14" name="Background">
            <a:extLst xmlns:a="http://schemas.openxmlformats.org/drawingml/2006/main">
              <a:ext uri="{FF2B5EF4-FFF2-40B4-BE49-F238E27FC236}">
                <a16:creationId xmlns:a16="http://schemas.microsoft.com/office/drawing/2014/main" id="{0BF497D4-B2E2-44B8-854E-4827F12B2B5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5F1"/>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2B42F76-A7C4-4B4F-9584-E4EC8F74A2B5}"/>
              </a:ext>
            </a:extLst>
          </p:cNvPr>
          <p:cNvSpPr>
            <a:spLocks xmlns:a="http://schemas.openxmlformats.org/drawingml/2006/main" noGrp="1"/>
          </p:cNvSpPr>
          <p:nvPr/>
        </p:nvSpPr>
        <p:spPr>
          <a:xfrm xmlns:a="http://schemas.openxmlformats.org/drawingml/2006/main">
            <a:off x="685800" y="40005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DEVELOPMENT</a:t>
            </a:r>
          </a:p>
        </p:txBody>
      </p:sp>
      <p:sp>
        <p:nvSpPr>
          <p:cNvPr id="3" name="">
            <a:extLst xmlns:a="http://schemas.openxmlformats.org/drawingml/2006/main">
              <a:ext uri="{FF2B5EF4-FFF2-40B4-BE49-F238E27FC236}">
                <a16:creationId xmlns:a16="http://schemas.microsoft.com/office/drawing/2014/main" id="{3C40E685-8CAE-4B0B-811F-9F801D3E592C}"/>
              </a:ext>
            </a:extLst>
          </p:cNvPr>
          <p:cNvSpPr>
            <a:spLocks xmlns:a="http://schemas.openxmlformats.org/drawingml/2006/main" noGrp="1"/>
          </p:cNvSpPr>
          <p:nvPr/>
        </p:nvSpPr>
        <p:spPr>
          <a:xfrm xmlns:a="http://schemas.openxmlformats.org/drawingml/2006/main">
            <a:off x="685800" y="7239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2D2926"/>
                </a:solidFill>
                <a:latin typeface="Calibri"/>
                <a:ea typeface="Calibri"/>
                <a:cs typeface="Calibri"/>
              </a:defRPr>
            </a:pPr>
            <a:r>
              <a:rPr sz="2550" b="1" i="0">
                <a:solidFill>
                  <a:srgbClr val="2D2926"/>
                </a:solidFill>
                <a:latin typeface="Calibri"/>
                <a:ea typeface="Calibri"/>
                <a:cs typeface="Calibri"/>
              </a:rPr>
              <a:t>Prototype and production design</a:t>
            </a:r>
          </a:p>
        </p:txBody>
      </p:sp>
      <p:sp>
        <p:nvSpPr>
          <p:cNvPr id="4" name="">
            <a:extLst xmlns:a="http://schemas.openxmlformats.org/drawingml/2006/main">
              <a:ext uri="{FF2B5EF4-FFF2-40B4-BE49-F238E27FC236}">
                <a16:creationId xmlns:a16="http://schemas.microsoft.com/office/drawing/2014/main" id="{9D3C8F68-DD89-4BDA-8826-4E2011C118DF}"/>
              </a:ext>
            </a:extLst>
          </p:cNvPr>
          <p:cNvSpPr>
            <a:spLocks xmlns:a="http://schemas.openxmlformats.org/drawingml/2006/main" noGrp="1"/>
          </p:cNvSpPr>
          <p:nvPr/>
        </p:nvSpPr>
        <p:spPr>
          <a:xfrm xmlns:a="http://schemas.openxmlformats.org/drawingml/2006/main">
            <a:off x="685800" y="125730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350" b="0" i="0">
                <a:solidFill>
                  <a:srgbClr val="6F675F"/>
                </a:solidFill>
                <a:latin typeface="Calibri"/>
                <a:ea typeface="Calibri"/>
                <a:cs typeface="Calibri"/>
              </a:defRPr>
            </a:pPr>
            <a:r>
              <a:rPr sz="1350" b="0" i="0">
                <a:solidFill>
                  <a:srgbClr val="6F675F"/>
                </a:solidFill>
                <a:latin typeface="Calibri"/>
                <a:ea typeface="Calibri"/>
                <a:cs typeface="Calibri"/>
              </a:rPr>
              <a:t>The prototype validates interactions. The operational design uses the organisation’s Microsoft 365 stack.</a:t>
            </a:r>
          </a:p>
        </p:txBody>
      </p:sp>
      <p:sp>
        <p:nvSpPr>
          <p:cNvPr id="5" name="">
            <a:extLst xmlns:a="http://schemas.openxmlformats.org/drawingml/2006/main">
              <a:ext uri="{FF2B5EF4-FFF2-40B4-BE49-F238E27FC236}">
                <a16:creationId xmlns:a16="http://schemas.microsoft.com/office/drawing/2014/main" id="{0C231B11-C1CC-4EC5-AD8A-48E68A734579}"/>
              </a:ext>
            </a:extLst>
          </p:cNvPr>
          <p:cNvSpPr>
            <a:spLocks xmlns:a="http://schemas.openxmlformats.org/drawingml/2006/main" noGrp="1"/>
          </p:cNvSpPr>
          <p:nvPr/>
        </p:nvSpPr>
        <p:spPr>
          <a:xfrm xmlns:a="http://schemas.openxmlformats.org/drawingml/2006/main">
            <a:off x="685800" y="2057400"/>
            <a:ext cx="476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050" b="1" i="0">
                <a:solidFill>
                  <a:srgbClr val="E7A32F"/>
                </a:solidFill>
                <a:latin typeface="Calibri"/>
                <a:ea typeface="Calibri"/>
                <a:cs typeface="Calibri"/>
              </a:defRPr>
            </a:pPr>
            <a:r>
              <a:rPr sz="1050" b="1" i="0">
                <a:solidFill>
                  <a:srgbClr val="E7A32F"/>
                </a:solidFill>
                <a:latin typeface="Calibri"/>
                <a:ea typeface="Calibri"/>
                <a:cs typeface="Calibri"/>
              </a:rPr>
              <a:t>LIVE INTERACTION PROTOTYPE</a:t>
            </a:r>
          </a:p>
        </p:txBody>
      </p:sp>
      <p:sp>
        <p:nvSpPr>
          <p:cNvPr id="6" name="">
            <a:extLst xmlns:a="http://schemas.openxmlformats.org/drawingml/2006/main">
              <a:ext uri="{FF2B5EF4-FFF2-40B4-BE49-F238E27FC236}">
                <a16:creationId xmlns:a16="http://schemas.microsoft.com/office/drawing/2014/main" id="{6BFD0E3A-6C9D-496F-AC6A-FCF5336223E6}"/>
              </a:ext>
            </a:extLst>
          </p:cNvPr>
          <p:cNvSpPr>
            <a:spLocks xmlns:a="http://schemas.openxmlformats.org/drawingml/2006/main" noGrp="1"/>
          </p:cNvSpPr>
          <p:nvPr/>
        </p:nvSpPr>
        <p:spPr>
          <a:xfrm xmlns:a="http://schemas.openxmlformats.org/drawingml/2006/main">
            <a:off x="685800" y="2419350"/>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250" b="1" i="0">
                <a:solidFill>
                  <a:srgbClr val="2D2926"/>
                </a:solidFill>
                <a:latin typeface="Cambria"/>
                <a:ea typeface="Cambria"/>
                <a:cs typeface="Cambria"/>
              </a:defRPr>
            </a:pPr>
            <a:r>
              <a:rPr sz="2250" b="1" i="0">
                <a:solidFill>
                  <a:srgbClr val="2D2926"/>
                </a:solidFill>
                <a:latin typeface="Cambria"/>
                <a:ea typeface="Cambria"/>
                <a:cs typeface="Cambria"/>
              </a:rPr>
              <a:t>React + Vercel</a:t>
            </a:r>
          </a:p>
        </p:txBody>
      </p:sp>
      <p:sp>
        <p:nvSpPr>
          <p:cNvPr id="7" name="">
            <a:extLst xmlns:a="http://schemas.openxmlformats.org/drawingml/2006/main">
              <a:ext uri="{FF2B5EF4-FFF2-40B4-BE49-F238E27FC236}">
                <a16:creationId xmlns:a16="http://schemas.microsoft.com/office/drawing/2014/main" id="{0E3ACF54-4787-4A6A-A3F9-0246438A9BEA}"/>
              </a:ext>
            </a:extLst>
          </p:cNvPr>
          <p:cNvSpPr>
            <a:spLocks xmlns:a="http://schemas.openxmlformats.org/drawingml/2006/main" noGrp="1"/>
          </p:cNvSpPr>
          <p:nvPr/>
        </p:nvSpPr>
        <p:spPr>
          <a:xfrm xmlns:a="http://schemas.openxmlformats.org/drawingml/2006/main">
            <a:off x="685800" y="2952750"/>
            <a:ext cx="4762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0000"/>
              </a:lnSpc>
              <a:buNone/>
              <a:defRPr sz="1500" b="0" i="0">
                <a:solidFill>
                  <a:srgbClr val="6F675F"/>
                </a:solidFill>
                <a:latin typeface="Calibri"/>
                <a:ea typeface="Calibri"/>
                <a:cs typeface="Calibri"/>
              </a:defRPr>
            </a:pPr>
            <a:r>
              <a:rPr sz="1500" b="0" i="0">
                <a:solidFill>
                  <a:srgbClr val="6F675F"/>
                </a:solidFill>
                <a:latin typeface="Calibri"/>
                <a:ea typeface="Calibri"/>
                <a:cs typeface="Calibri"/>
              </a:rPr>
              <a:t>Used to test the booking path, navigation, state changes, requester visibility and administrator workflows through a deployable interaction model.</a:t>
            </a:r>
          </a:p>
        </p:txBody>
      </p:sp>
      <p:sp>
        <p:nvSpPr>
          <p:cNvPr id="8" name="">
            <a:extLst xmlns:a="http://schemas.openxmlformats.org/drawingml/2006/main">
              <a:ext uri="{FF2B5EF4-FFF2-40B4-BE49-F238E27FC236}">
                <a16:creationId xmlns:a16="http://schemas.microsoft.com/office/drawing/2014/main" id="{9D24538D-41DB-4A27-8C7D-2286946EE976}"/>
              </a:ext>
            </a:extLst>
          </p:cNvPr>
          <p:cNvSpPr>
            <a:spLocks xmlns:a="http://schemas.openxmlformats.org/drawingml/2006/main" noGrp="1"/>
          </p:cNvSpPr>
          <p:nvPr/>
        </p:nvSpPr>
        <p:spPr>
          <a:xfrm xmlns:a="http://schemas.openxmlformats.org/drawingml/2006/main">
            <a:off x="5943600" y="2019300"/>
            <a:ext cx="19050" cy="3352800"/>
          </a:xfrm>
          <a:prstGeom xmlns:a="http://schemas.openxmlformats.org/drawingml/2006/main" prst="rect">
            <a:avLst/>
          </a:prstGeom>
          <a:solidFill xmlns:a="http://schemas.openxmlformats.org/drawingml/2006/main">
            <a:srgbClr val="D8D1C9"/>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DD218F5-43A2-40EA-93E7-E7EBE9A2DA85}"/>
              </a:ext>
            </a:extLst>
          </p:cNvPr>
          <p:cNvSpPr>
            <a:spLocks xmlns:a="http://schemas.openxmlformats.org/drawingml/2006/main" noGrp="1"/>
          </p:cNvSpPr>
          <p:nvPr/>
        </p:nvSpPr>
        <p:spPr>
          <a:xfrm xmlns:a="http://schemas.openxmlformats.org/drawingml/2006/main">
            <a:off x="6477000" y="2057400"/>
            <a:ext cx="5029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050" b="1" i="0">
                <a:solidFill>
                  <a:srgbClr val="147B69"/>
                </a:solidFill>
                <a:latin typeface="Calibri"/>
                <a:ea typeface="Calibri"/>
                <a:cs typeface="Calibri"/>
              </a:defRPr>
            </a:pPr>
            <a:r>
              <a:rPr sz="1050" b="1" i="0">
                <a:solidFill>
                  <a:srgbClr val="147B69"/>
                </a:solidFill>
                <a:latin typeface="Calibri"/>
                <a:ea typeface="Calibri"/>
                <a:cs typeface="Calibri"/>
              </a:rPr>
              <a:t>INTENDED OPERATIONAL IMPLEMENTATION</a:t>
            </a:r>
          </a:p>
        </p:txBody>
      </p:sp>
      <p:sp>
        <p:nvSpPr>
          <p:cNvPr id="10" name="">
            <a:extLst xmlns:a="http://schemas.openxmlformats.org/drawingml/2006/main">
              <a:ext uri="{FF2B5EF4-FFF2-40B4-BE49-F238E27FC236}">
                <a16:creationId xmlns:a16="http://schemas.microsoft.com/office/drawing/2014/main" id="{311CA80F-3096-4D73-B110-278BB3E47A77}"/>
              </a:ext>
            </a:extLst>
          </p:cNvPr>
          <p:cNvSpPr>
            <a:spLocks xmlns:a="http://schemas.openxmlformats.org/drawingml/2006/main" noGrp="1"/>
          </p:cNvSpPr>
          <p:nvPr/>
        </p:nvSpPr>
        <p:spPr>
          <a:xfrm xmlns:a="http://schemas.openxmlformats.org/drawingml/2006/main">
            <a:off x="6477000" y="2419350"/>
            <a:ext cx="5029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250" b="1" i="0">
                <a:solidFill>
                  <a:srgbClr val="2D2926"/>
                </a:solidFill>
                <a:latin typeface="Cambria"/>
                <a:ea typeface="Cambria"/>
                <a:cs typeface="Cambria"/>
              </a:defRPr>
            </a:pPr>
            <a:r>
              <a:rPr sz="2250" b="1" i="0">
                <a:solidFill>
                  <a:srgbClr val="2D2926"/>
                </a:solidFill>
                <a:latin typeface="Cambria"/>
                <a:ea typeface="Cambria"/>
                <a:cs typeface="Cambria"/>
              </a:rPr>
              <a:t>Microsoft 365 service</a:t>
            </a:r>
          </a:p>
        </p:txBody>
      </p:sp>
      <p:sp>
        <p:nvSpPr>
          <p:cNvPr id="11" name="">
            <a:extLst xmlns:a="http://schemas.openxmlformats.org/drawingml/2006/main">
              <a:ext uri="{FF2B5EF4-FFF2-40B4-BE49-F238E27FC236}">
                <a16:creationId xmlns:a16="http://schemas.microsoft.com/office/drawing/2014/main" id="{43780C1B-2938-4F05-BD3C-C6F1406B6F28}"/>
              </a:ext>
            </a:extLst>
          </p:cNvPr>
          <p:cNvSpPr>
            <a:spLocks xmlns:a="http://schemas.openxmlformats.org/drawingml/2006/main" noGrp="1"/>
          </p:cNvSpPr>
          <p:nvPr/>
        </p:nvSpPr>
        <p:spPr>
          <a:xfrm xmlns:a="http://schemas.openxmlformats.org/drawingml/2006/main">
            <a:off x="6477000" y="2952750"/>
            <a:ext cx="502920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0000"/>
              </a:lnSpc>
              <a:buNone/>
              <a:defRPr sz="1500" b="0" i="0">
                <a:solidFill>
                  <a:srgbClr val="6F675F"/>
                </a:solidFill>
                <a:latin typeface="Calibri"/>
                <a:ea typeface="Calibri"/>
                <a:cs typeface="Calibri"/>
              </a:defRPr>
            </a:pPr>
            <a:r>
              <a:rPr sz="1500" b="0" i="0">
                <a:solidFill>
                  <a:srgbClr val="6F675F"/>
                </a:solidFill>
                <a:latin typeface="Calibri"/>
                <a:ea typeface="Calibri"/>
                <a:cs typeface="Calibri"/>
              </a:rPr>
              <a:t>Power Apps supports requester and administrator interactions. Microsoft Lists holds booking and asset states. SharePoint stores evidence and files. Power Automate handles confirmations, approvals and reminders.</a:t>
            </a:r>
          </a:p>
        </p:txBody>
      </p:sp>
      <p:sp>
        <p:nvSpPr>
          <p:cNvPr id="12" name="">
            <a:extLst xmlns:a="http://schemas.openxmlformats.org/drawingml/2006/main">
              <a:ext uri="{FF2B5EF4-FFF2-40B4-BE49-F238E27FC236}">
                <a16:creationId xmlns:a16="http://schemas.microsoft.com/office/drawing/2014/main" id="{1288649C-041C-48DE-A4B4-7DA60E1475C3}"/>
              </a:ext>
            </a:extLst>
          </p:cNvPr>
          <p:cNvSpPr>
            <a:spLocks xmlns:a="http://schemas.openxmlformats.org/drawingml/2006/main" noGrp="1"/>
          </p:cNvSpPr>
          <p:nvPr/>
        </p:nvSpPr>
        <p:spPr>
          <a:xfrm xmlns:a="http://schemas.openxmlformats.org/drawingml/2006/main">
            <a:off x="685800" y="4953000"/>
            <a:ext cx="10820400" cy="28575"/>
          </a:xfrm>
          <a:prstGeom xmlns:a="http://schemas.openxmlformats.org/drawingml/2006/main" prst="rect">
            <a:avLst/>
          </a:prstGeom>
          <a:solidFill xmlns:a="http://schemas.openxmlformats.org/drawingml/2006/main">
            <a:srgbClr val="E7A32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BA8FD33-1479-409B-BE96-639D926835AA}"/>
              </a:ext>
            </a:extLst>
          </p:cNvPr>
          <p:cNvSpPr>
            <a:spLocks xmlns:a="http://schemas.openxmlformats.org/drawingml/2006/main" noGrp="1"/>
          </p:cNvSpPr>
          <p:nvPr/>
        </p:nvSpPr>
        <p:spPr>
          <a:xfrm xmlns:a="http://schemas.openxmlformats.org/drawingml/2006/main">
            <a:off x="685800" y="521970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650" b="1" i="0">
                <a:solidFill>
                  <a:srgbClr val="2D2926"/>
                </a:solidFill>
                <a:latin typeface="Calibri"/>
                <a:ea typeface="Calibri"/>
                <a:cs typeface="Calibri"/>
              </a:defRPr>
            </a:pPr>
            <a:r>
              <a:rPr sz="1650" b="1" i="0">
                <a:solidFill>
                  <a:srgbClr val="2D2926"/>
                </a:solidFill>
                <a:latin typeface="Calibri"/>
                <a:ea typeface="Calibri"/>
                <a:cs typeface="Calibri"/>
              </a:rPr>
              <a:t>Development effort covered interaction prototyping, service states, data structure, workflow logic, automation conditions and exception handling.</a:t>
            </a:r>
          </a:p>
        </p:txBody>
      </p:sp>
    </p:spTree>
    <p:extLst>
      <p:ext uri="{BB962C8B-B14F-4D97-AF65-F5344CB8AC3E}">
        <p14:creationId xmlns:p14="http://schemas.microsoft.com/office/powerpoint/2010/main" val="137712719"/>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sp>
        <p:nvSpPr>
          <p:cNvPr id="11" name="Background">
            <a:extLst xmlns:a="http://schemas.openxmlformats.org/drawingml/2006/main">
              <a:ext uri="{FF2B5EF4-FFF2-40B4-BE49-F238E27FC236}">
                <a16:creationId xmlns:a16="http://schemas.microsoft.com/office/drawing/2014/main" id="{49526E33-ADC2-4FCD-B670-69327D61F76D}"/>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5F1"/>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7A19A3E-78E4-4023-9B8A-ACC53DD29FA6}"/>
              </a:ext>
            </a:extLst>
          </p:cNvPr>
          <p:cNvSpPr>
            <a:spLocks xmlns:a="http://schemas.openxmlformats.org/drawingml/2006/main" noGrp="1"/>
          </p:cNvSpPr>
          <p:nvPr/>
        </p:nvSpPr>
        <p:spPr>
          <a:xfrm xmlns:a="http://schemas.openxmlformats.org/drawingml/2006/main">
            <a:off x="685800" y="40005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PROTOTYPE SCREENS</a:t>
            </a:r>
          </a:p>
        </p:txBody>
      </p:sp>
      <p:sp>
        <p:nvSpPr>
          <p:cNvPr id="3" name="">
            <a:extLst xmlns:a="http://schemas.openxmlformats.org/drawingml/2006/main">
              <a:ext uri="{FF2B5EF4-FFF2-40B4-BE49-F238E27FC236}">
                <a16:creationId xmlns:a16="http://schemas.microsoft.com/office/drawing/2014/main" id="{85C279C0-7C24-4B3A-BF11-E12BAED85738}"/>
              </a:ext>
            </a:extLst>
          </p:cNvPr>
          <p:cNvSpPr>
            <a:spLocks xmlns:a="http://schemas.openxmlformats.org/drawingml/2006/main" noGrp="1"/>
          </p:cNvSpPr>
          <p:nvPr/>
        </p:nvSpPr>
        <p:spPr>
          <a:xfrm xmlns:a="http://schemas.openxmlformats.org/drawingml/2006/main">
            <a:off x="685800" y="7239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2D2926"/>
                </a:solidFill>
                <a:latin typeface="Calibri"/>
                <a:ea typeface="Calibri"/>
                <a:cs typeface="Calibri"/>
              </a:defRPr>
            </a:pPr>
            <a:r>
              <a:rPr sz="2550" b="1" i="0">
                <a:solidFill>
                  <a:srgbClr val="2D2926"/>
                </a:solidFill>
                <a:latin typeface="Calibri"/>
                <a:ea typeface="Calibri"/>
                <a:cs typeface="Calibri"/>
              </a:rPr>
              <a:t>Requester journey</a:t>
            </a:r>
          </a:p>
        </p:txBody>
      </p:sp>
      <p:sp>
        <p:nvSpPr>
          <p:cNvPr id="4" name="">
            <a:extLst xmlns:a="http://schemas.openxmlformats.org/drawingml/2006/main">
              <a:ext uri="{FF2B5EF4-FFF2-40B4-BE49-F238E27FC236}">
                <a16:creationId xmlns:a16="http://schemas.microsoft.com/office/drawing/2014/main" id="{CD5C2612-C9AE-4143-B20C-7DF83F42742F}"/>
              </a:ext>
            </a:extLst>
          </p:cNvPr>
          <p:cNvSpPr>
            <a:spLocks xmlns:a="http://schemas.openxmlformats.org/drawingml/2006/main" noGrp="1"/>
          </p:cNvSpPr>
          <p:nvPr/>
        </p:nvSpPr>
        <p:spPr>
          <a:xfrm xmlns:a="http://schemas.openxmlformats.org/drawingml/2006/main">
            <a:off x="685800" y="125730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350" b="0" i="0">
                <a:solidFill>
                  <a:srgbClr val="6F675F"/>
                </a:solidFill>
                <a:latin typeface="Calibri"/>
                <a:ea typeface="Calibri"/>
                <a:cs typeface="Calibri"/>
              </a:defRPr>
            </a:pPr>
            <a:r>
              <a:rPr sz="1350" b="0" i="0">
                <a:solidFill>
                  <a:srgbClr val="6F675F"/>
                </a:solidFill>
                <a:latin typeface="Calibri"/>
                <a:ea typeface="Calibri"/>
                <a:cs typeface="Calibri"/>
              </a:rPr>
              <a:t>The booking entry keeps the first choice simple, while My Bookings makes status visible without another follow-up.</a:t>
            </a:r>
          </a:p>
        </p:txBody>
      </p:sp>
      <p:sp>
        <p:nvSpPr>
          <p:cNvPr id="5" name="">
            <a:extLst xmlns:a="http://schemas.openxmlformats.org/drawingml/2006/main">
              <a:ext uri="{FF2B5EF4-FFF2-40B4-BE49-F238E27FC236}">
                <a16:creationId xmlns:a16="http://schemas.microsoft.com/office/drawing/2014/main" id="{537139B1-30F5-48F8-97ED-489110A1B749}"/>
              </a:ext>
            </a:extLst>
          </p:cNvPr>
          <p:cNvSpPr>
            <a:spLocks xmlns:a="http://schemas.openxmlformats.org/drawingml/2006/main" noGrp="1"/>
          </p:cNvSpPr>
          <p:nvPr/>
        </p:nvSpPr>
        <p:spPr>
          <a:xfrm xmlns:a="http://schemas.openxmlformats.org/drawingml/2006/main">
            <a:off x="628650"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c7f80a1234648ce"/>
          <a:stretch xmlns:a="http://schemas.openxmlformats.org/drawingml/2006/main"/>
        </p:blipFill>
        <p:spPr>
          <a:xfrm xmlns:a="http://schemas.openxmlformats.org/drawingml/2006/main">
            <a:off x="687388" y="1866900"/>
            <a:ext cx="5092700" cy="38195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DF2F5F5-BA05-40C2-946F-7296C7ABF381}"/>
              </a:ext>
            </a:extLst>
          </p:cNvPr>
          <p:cNvSpPr>
            <a:spLocks xmlns:a="http://schemas.openxmlformats.org/drawingml/2006/main" noGrp="1"/>
          </p:cNvSpPr>
          <p:nvPr/>
        </p:nvSpPr>
        <p:spPr>
          <a:xfrm xmlns:a="http://schemas.openxmlformats.org/drawingml/2006/main">
            <a:off x="6353175"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96e0d1744f42be"/>
          <a:stretch xmlns:a="http://schemas.openxmlformats.org/drawingml/2006/main"/>
        </p:blipFill>
        <p:spPr>
          <a:xfrm xmlns:a="http://schemas.openxmlformats.org/drawingml/2006/main">
            <a:off x="6411913" y="1866900"/>
            <a:ext cx="5092700" cy="38195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CDC99FB-BBA7-4C65-AB35-DB59873B9FF9}"/>
              </a:ext>
            </a:extLst>
          </p:cNvPr>
          <p:cNvSpPr>
            <a:spLocks xmlns:a="http://schemas.openxmlformats.org/drawingml/2006/main" noGrp="1"/>
          </p:cNvSpPr>
          <p:nvPr/>
        </p:nvSpPr>
        <p:spPr>
          <a:xfrm xmlns:a="http://schemas.openxmlformats.org/drawingml/2006/main">
            <a:off x="685800"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Choose the booking type</a:t>
            </a:r>
          </a:p>
        </p:txBody>
      </p:sp>
      <p:sp>
        <p:nvSpPr>
          <p:cNvPr id="10" name="">
            <a:extLst xmlns:a="http://schemas.openxmlformats.org/drawingml/2006/main">
              <a:ext uri="{FF2B5EF4-FFF2-40B4-BE49-F238E27FC236}">
                <a16:creationId xmlns:a16="http://schemas.microsoft.com/office/drawing/2014/main" id="{E7F76E9D-9683-46C3-8D55-92728242305E}"/>
              </a:ext>
            </a:extLst>
          </p:cNvPr>
          <p:cNvSpPr>
            <a:spLocks xmlns:a="http://schemas.openxmlformats.org/drawingml/2006/main" noGrp="1"/>
          </p:cNvSpPr>
          <p:nvPr/>
        </p:nvSpPr>
        <p:spPr>
          <a:xfrm xmlns:a="http://schemas.openxmlformats.org/drawingml/2006/main">
            <a:off x="6410325"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See booking status and dates</a:t>
            </a:r>
          </a:p>
        </p:txBody>
      </p:sp>
    </p:spTree>
    <p:extLst>
      <p:ext uri="{BB962C8B-B14F-4D97-AF65-F5344CB8AC3E}">
        <p14:creationId xmlns:p14="http://schemas.microsoft.com/office/powerpoint/2010/main" val="1713156679"/>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sp>
        <p:nvSpPr>
          <p:cNvPr id="11" name="Background">
            <a:extLst xmlns:a="http://schemas.openxmlformats.org/drawingml/2006/main">
              <a:ext uri="{FF2B5EF4-FFF2-40B4-BE49-F238E27FC236}">
                <a16:creationId xmlns:a16="http://schemas.microsoft.com/office/drawing/2014/main" id="{42F837C5-7430-445B-8EF1-6001D74A002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5F1"/>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F1A573D-08EF-4573-B899-A936AD820319}"/>
              </a:ext>
            </a:extLst>
          </p:cNvPr>
          <p:cNvSpPr>
            <a:spLocks xmlns:a="http://schemas.openxmlformats.org/drawingml/2006/main" noGrp="1"/>
          </p:cNvSpPr>
          <p:nvPr/>
        </p:nvSpPr>
        <p:spPr>
          <a:xfrm xmlns:a="http://schemas.openxmlformats.org/drawingml/2006/main">
            <a:off x="685800" y="40005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PROTOTYPE SCREENS</a:t>
            </a:r>
          </a:p>
        </p:txBody>
      </p:sp>
      <p:sp>
        <p:nvSpPr>
          <p:cNvPr id="3" name="">
            <a:extLst xmlns:a="http://schemas.openxmlformats.org/drawingml/2006/main">
              <a:ext uri="{FF2B5EF4-FFF2-40B4-BE49-F238E27FC236}">
                <a16:creationId xmlns:a16="http://schemas.microsoft.com/office/drawing/2014/main" id="{C99C3685-9064-4D38-B54B-6741114F2119}"/>
              </a:ext>
            </a:extLst>
          </p:cNvPr>
          <p:cNvSpPr>
            <a:spLocks xmlns:a="http://schemas.openxmlformats.org/drawingml/2006/main" noGrp="1"/>
          </p:cNvSpPr>
          <p:nvPr/>
        </p:nvSpPr>
        <p:spPr>
          <a:xfrm xmlns:a="http://schemas.openxmlformats.org/drawingml/2006/main">
            <a:off x="685800" y="7239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2D2926"/>
                </a:solidFill>
                <a:latin typeface="Calibri"/>
                <a:ea typeface="Calibri"/>
                <a:cs typeface="Calibri"/>
              </a:defRPr>
            </a:pPr>
            <a:r>
              <a:rPr sz="2550" b="1" i="0">
                <a:solidFill>
                  <a:srgbClr val="2D2926"/>
                </a:solidFill>
                <a:latin typeface="Calibri"/>
                <a:ea typeface="Calibri"/>
                <a:cs typeface="Calibri"/>
              </a:rPr>
              <a:t>Administrator workflow</a:t>
            </a:r>
          </a:p>
        </p:txBody>
      </p:sp>
      <p:sp>
        <p:nvSpPr>
          <p:cNvPr id="4" name="">
            <a:extLst xmlns:a="http://schemas.openxmlformats.org/drawingml/2006/main">
              <a:ext uri="{FF2B5EF4-FFF2-40B4-BE49-F238E27FC236}">
                <a16:creationId xmlns:a16="http://schemas.microsoft.com/office/drawing/2014/main" id="{368679E8-919D-4EE5-B3DA-22BD3AEA09FE}"/>
              </a:ext>
            </a:extLst>
          </p:cNvPr>
          <p:cNvSpPr>
            <a:spLocks xmlns:a="http://schemas.openxmlformats.org/drawingml/2006/main" noGrp="1"/>
          </p:cNvSpPr>
          <p:nvPr/>
        </p:nvSpPr>
        <p:spPr>
          <a:xfrm xmlns:a="http://schemas.openxmlformats.org/drawingml/2006/main">
            <a:off x="685800" y="125730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350" b="0" i="0">
                <a:solidFill>
                  <a:srgbClr val="6F675F"/>
                </a:solidFill>
                <a:latin typeface="Calibri"/>
                <a:ea typeface="Calibri"/>
                <a:cs typeface="Calibri"/>
              </a:defRPr>
            </a:pPr>
            <a:r>
              <a:rPr sz="1350" b="0" i="0">
                <a:solidFill>
                  <a:srgbClr val="6F675F"/>
                </a:solidFill>
                <a:latin typeface="Calibri"/>
                <a:ea typeface="Calibri"/>
                <a:cs typeface="Calibri"/>
              </a:rPr>
              <a:t>The dashboard exposes workload and the management view turns approval decisions into a visible queue.</a:t>
            </a:r>
          </a:p>
        </p:txBody>
      </p:sp>
      <p:sp>
        <p:nvSpPr>
          <p:cNvPr id="5" name="">
            <a:extLst xmlns:a="http://schemas.openxmlformats.org/drawingml/2006/main">
              <a:ext uri="{FF2B5EF4-FFF2-40B4-BE49-F238E27FC236}">
                <a16:creationId xmlns:a16="http://schemas.microsoft.com/office/drawing/2014/main" id="{301E5D7D-D698-4C85-8599-C0B1B48CD4CB}"/>
              </a:ext>
            </a:extLst>
          </p:cNvPr>
          <p:cNvSpPr>
            <a:spLocks xmlns:a="http://schemas.openxmlformats.org/drawingml/2006/main" noGrp="1"/>
          </p:cNvSpPr>
          <p:nvPr/>
        </p:nvSpPr>
        <p:spPr>
          <a:xfrm xmlns:a="http://schemas.openxmlformats.org/drawingml/2006/main">
            <a:off x="628650"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56d9027a2a54248"/>
          <a:stretch xmlns:a="http://schemas.openxmlformats.org/drawingml/2006/main"/>
        </p:blipFill>
        <p:spPr>
          <a:xfrm xmlns:a="http://schemas.openxmlformats.org/drawingml/2006/main">
            <a:off x="687388" y="1866900"/>
            <a:ext cx="5092700" cy="38195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CD40D57-8051-4166-A82B-7D9C722E4645}"/>
              </a:ext>
            </a:extLst>
          </p:cNvPr>
          <p:cNvSpPr>
            <a:spLocks xmlns:a="http://schemas.openxmlformats.org/drawingml/2006/main" noGrp="1"/>
          </p:cNvSpPr>
          <p:nvPr/>
        </p:nvSpPr>
        <p:spPr>
          <a:xfrm xmlns:a="http://schemas.openxmlformats.org/drawingml/2006/main">
            <a:off x="6353175"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322b2556c04372"/>
          <a:stretch xmlns:a="http://schemas.openxmlformats.org/drawingml/2006/main"/>
        </p:blipFill>
        <p:spPr>
          <a:xfrm xmlns:a="http://schemas.openxmlformats.org/drawingml/2006/main">
            <a:off x="6411913" y="1866900"/>
            <a:ext cx="5092700" cy="38195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A2D2077-2EE8-4BEE-9D6B-A78FC735AD33}"/>
              </a:ext>
            </a:extLst>
          </p:cNvPr>
          <p:cNvSpPr>
            <a:spLocks xmlns:a="http://schemas.openxmlformats.org/drawingml/2006/main" noGrp="1"/>
          </p:cNvSpPr>
          <p:nvPr/>
        </p:nvSpPr>
        <p:spPr>
          <a:xfrm xmlns:a="http://schemas.openxmlformats.org/drawingml/2006/main">
            <a:off x="685800"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Operational overview</a:t>
            </a:r>
          </a:p>
        </p:txBody>
      </p:sp>
      <p:sp>
        <p:nvSpPr>
          <p:cNvPr id="10" name="">
            <a:extLst xmlns:a="http://schemas.openxmlformats.org/drawingml/2006/main">
              <a:ext uri="{FF2B5EF4-FFF2-40B4-BE49-F238E27FC236}">
                <a16:creationId xmlns:a16="http://schemas.microsoft.com/office/drawing/2014/main" id="{B274201F-7739-426A-980E-61CE6305129A}"/>
              </a:ext>
            </a:extLst>
          </p:cNvPr>
          <p:cNvSpPr>
            <a:spLocks xmlns:a="http://schemas.openxmlformats.org/drawingml/2006/main" noGrp="1"/>
          </p:cNvSpPr>
          <p:nvPr/>
        </p:nvSpPr>
        <p:spPr>
          <a:xfrm xmlns:a="http://schemas.openxmlformats.org/drawingml/2006/main">
            <a:off x="6410325"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Approval and status management</a:t>
            </a:r>
          </a:p>
        </p:txBody>
      </p:sp>
    </p:spTree>
    <p:extLst>
      <p:ext uri="{BB962C8B-B14F-4D97-AF65-F5344CB8AC3E}">
        <p14:creationId xmlns:p14="http://schemas.microsoft.com/office/powerpoint/2010/main" val="2040057134"/>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sp>
        <p:nvSpPr>
          <p:cNvPr id="11" name="Background">
            <a:extLst xmlns:a="http://schemas.openxmlformats.org/drawingml/2006/main">
              <a:ext uri="{FF2B5EF4-FFF2-40B4-BE49-F238E27FC236}">
                <a16:creationId xmlns:a16="http://schemas.microsoft.com/office/drawing/2014/main" id="{C94AD4EB-68C4-45D8-9B33-58B05B83C80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5F1"/>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2E3293D-80F3-4B45-86B9-3D78B89EBCD3}"/>
              </a:ext>
            </a:extLst>
          </p:cNvPr>
          <p:cNvSpPr>
            <a:spLocks xmlns:a="http://schemas.openxmlformats.org/drawingml/2006/main" noGrp="1"/>
          </p:cNvSpPr>
          <p:nvPr/>
        </p:nvSpPr>
        <p:spPr>
          <a:xfrm xmlns:a="http://schemas.openxmlformats.org/drawingml/2006/main">
            <a:off x="685800" y="40005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PROTOTYPE SCREENS</a:t>
            </a:r>
          </a:p>
        </p:txBody>
      </p:sp>
      <p:sp>
        <p:nvSpPr>
          <p:cNvPr id="3" name="">
            <a:extLst xmlns:a="http://schemas.openxmlformats.org/drawingml/2006/main">
              <a:ext uri="{FF2B5EF4-FFF2-40B4-BE49-F238E27FC236}">
                <a16:creationId xmlns:a16="http://schemas.microsoft.com/office/drawing/2014/main" id="{B1EF8807-316C-4BCF-8B87-A1F258B65754}"/>
              </a:ext>
            </a:extLst>
          </p:cNvPr>
          <p:cNvSpPr>
            <a:spLocks xmlns:a="http://schemas.openxmlformats.org/drawingml/2006/main" noGrp="1"/>
          </p:cNvSpPr>
          <p:nvPr/>
        </p:nvSpPr>
        <p:spPr>
          <a:xfrm xmlns:a="http://schemas.openxmlformats.org/drawingml/2006/main">
            <a:off x="685800" y="7239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2D2926"/>
                </a:solidFill>
                <a:latin typeface="Calibri"/>
                <a:ea typeface="Calibri"/>
                <a:cs typeface="Calibri"/>
              </a:defRPr>
            </a:pPr>
            <a:r>
              <a:rPr sz="2550" b="1" i="0">
                <a:solidFill>
                  <a:srgbClr val="2D2926"/>
                </a:solidFill>
                <a:latin typeface="Calibri"/>
                <a:ea typeface="Calibri"/>
                <a:cs typeface="Calibri"/>
              </a:rPr>
              <a:t>Active loans and returns</a:t>
            </a:r>
          </a:p>
        </p:txBody>
      </p:sp>
      <p:sp>
        <p:nvSpPr>
          <p:cNvPr id="4" name="">
            <a:extLst xmlns:a="http://schemas.openxmlformats.org/drawingml/2006/main">
              <a:ext uri="{FF2B5EF4-FFF2-40B4-BE49-F238E27FC236}">
                <a16:creationId xmlns:a16="http://schemas.microsoft.com/office/drawing/2014/main" id="{293287C5-64A1-4C99-91C3-9927D327D7A0}"/>
              </a:ext>
            </a:extLst>
          </p:cNvPr>
          <p:cNvSpPr>
            <a:spLocks xmlns:a="http://schemas.openxmlformats.org/drawingml/2006/main" noGrp="1"/>
          </p:cNvSpPr>
          <p:nvPr/>
        </p:nvSpPr>
        <p:spPr>
          <a:xfrm xmlns:a="http://schemas.openxmlformats.org/drawingml/2006/main">
            <a:off x="685800" y="125730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350" b="0" i="0">
                <a:solidFill>
                  <a:srgbClr val="6F675F"/>
                </a:solidFill>
                <a:latin typeface="Calibri"/>
                <a:ea typeface="Calibri"/>
                <a:cs typeface="Calibri"/>
              </a:defRPr>
            </a:pPr>
            <a:r>
              <a:rPr sz="1350" b="0" i="0">
                <a:solidFill>
                  <a:srgbClr val="6F675F"/>
                </a:solidFill>
                <a:latin typeface="Calibri"/>
                <a:ea typeface="Calibri"/>
                <a:cs typeface="Calibri"/>
              </a:rPr>
              <a:t>Booking remains traceable after approval, including equipment currently out and return inspection work.</a:t>
            </a:r>
          </a:p>
        </p:txBody>
      </p:sp>
      <p:sp>
        <p:nvSpPr>
          <p:cNvPr id="5" name="">
            <a:extLst xmlns:a="http://schemas.openxmlformats.org/drawingml/2006/main">
              <a:ext uri="{FF2B5EF4-FFF2-40B4-BE49-F238E27FC236}">
                <a16:creationId xmlns:a16="http://schemas.microsoft.com/office/drawing/2014/main" id="{6CCE7873-A9B6-4F91-B105-D043CC4DEA8F}"/>
              </a:ext>
            </a:extLst>
          </p:cNvPr>
          <p:cNvSpPr>
            <a:spLocks xmlns:a="http://schemas.openxmlformats.org/drawingml/2006/main" noGrp="1"/>
          </p:cNvSpPr>
          <p:nvPr/>
        </p:nvSpPr>
        <p:spPr>
          <a:xfrm xmlns:a="http://schemas.openxmlformats.org/drawingml/2006/main">
            <a:off x="628650"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47caeceaaa74b99"/>
          <a:stretch xmlns:a="http://schemas.openxmlformats.org/drawingml/2006/main"/>
        </p:blipFill>
        <p:spPr>
          <a:xfrm xmlns:a="http://schemas.openxmlformats.org/drawingml/2006/main">
            <a:off x="687388" y="1866900"/>
            <a:ext cx="5092700" cy="38195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27D0092-62EA-40A1-B1A3-ADBB0393924F}"/>
              </a:ext>
            </a:extLst>
          </p:cNvPr>
          <p:cNvSpPr>
            <a:spLocks xmlns:a="http://schemas.openxmlformats.org/drawingml/2006/main" noGrp="1"/>
          </p:cNvSpPr>
          <p:nvPr/>
        </p:nvSpPr>
        <p:spPr>
          <a:xfrm xmlns:a="http://schemas.openxmlformats.org/drawingml/2006/main">
            <a:off x="6353175" y="1809750"/>
            <a:ext cx="5210175" cy="3933825"/>
          </a:xfrm>
          <a:prstGeom xmlns:a="http://schemas.openxmlformats.org/drawingml/2006/main" prst="rect">
            <a:avLst/>
          </a:prstGeom>
          <a:solidFill xmlns:a="http://schemas.openxmlformats.org/drawingml/2006/main">
            <a:srgbClr val="FFFFFF"/>
          </a:solidFill>
          <a:ln xmlns:a="http://schemas.openxmlformats.org/drawingml/2006/main" w="9525">
            <a:solidFill>
              <a:srgbClr val="D8D1C9"/>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488b1b48c9422b"/>
          <a:stretch xmlns:a="http://schemas.openxmlformats.org/drawingml/2006/main"/>
        </p:blipFill>
        <p:spPr>
          <a:xfrm xmlns:a="http://schemas.openxmlformats.org/drawingml/2006/main">
            <a:off x="6411913" y="1866900"/>
            <a:ext cx="5092700" cy="38195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98FCF13-5BA1-4CB1-AE52-7A118E41FE71}"/>
              </a:ext>
            </a:extLst>
          </p:cNvPr>
          <p:cNvSpPr>
            <a:spLocks xmlns:a="http://schemas.openxmlformats.org/drawingml/2006/main" noGrp="1"/>
          </p:cNvSpPr>
          <p:nvPr/>
        </p:nvSpPr>
        <p:spPr>
          <a:xfrm xmlns:a="http://schemas.openxmlformats.org/drawingml/2006/main">
            <a:off x="685800"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Track equipment currently out</a:t>
            </a:r>
          </a:p>
        </p:txBody>
      </p:sp>
      <p:sp>
        <p:nvSpPr>
          <p:cNvPr id="10" name="">
            <a:extLst xmlns:a="http://schemas.openxmlformats.org/drawingml/2006/main">
              <a:ext uri="{FF2B5EF4-FFF2-40B4-BE49-F238E27FC236}">
                <a16:creationId xmlns:a16="http://schemas.microsoft.com/office/drawing/2014/main" id="{A48BC68E-B04F-481E-B47D-6C876DC64140}"/>
              </a:ext>
            </a:extLst>
          </p:cNvPr>
          <p:cNvSpPr>
            <a:spLocks xmlns:a="http://schemas.openxmlformats.org/drawingml/2006/main" noGrp="1"/>
          </p:cNvSpPr>
          <p:nvPr/>
        </p:nvSpPr>
        <p:spPr>
          <a:xfrm xmlns:a="http://schemas.openxmlformats.org/drawingml/2006/main">
            <a:off x="6410325" y="5905500"/>
            <a:ext cx="5095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500" b="1" i="0">
                <a:solidFill>
                  <a:srgbClr val="2D2926"/>
                </a:solidFill>
                <a:latin typeface="Calibri"/>
                <a:ea typeface="Calibri"/>
                <a:cs typeface="Calibri"/>
              </a:defRPr>
            </a:pPr>
            <a:r>
              <a:rPr sz="1500" b="1" i="0">
                <a:solidFill>
                  <a:srgbClr val="2D2926"/>
                </a:solidFill>
                <a:latin typeface="Calibri"/>
                <a:ea typeface="Calibri"/>
                <a:cs typeface="Calibri"/>
              </a:rPr>
              <a:t>Document return and inspection work</a:t>
            </a:r>
          </a:p>
        </p:txBody>
      </p:sp>
    </p:spTree>
    <p:extLst>
      <p:ext uri="{BB962C8B-B14F-4D97-AF65-F5344CB8AC3E}">
        <p14:creationId xmlns:p14="http://schemas.microsoft.com/office/powerpoint/2010/main" val="2059344585"/>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sp>
        <p:nvSpPr>
          <p:cNvPr id="19" name="Background">
            <a:extLst xmlns:a="http://schemas.openxmlformats.org/drawingml/2006/main">
              <a:ext uri="{FF2B5EF4-FFF2-40B4-BE49-F238E27FC236}">
                <a16:creationId xmlns:a16="http://schemas.microsoft.com/office/drawing/2014/main" id="{1D17FB6F-CB01-4BA7-9086-EA1A46DBF6F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5F1"/>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7DDBF48-FED9-4253-B54D-D4C8D4FE136B}"/>
              </a:ext>
            </a:extLst>
          </p:cNvPr>
          <p:cNvSpPr>
            <a:spLocks xmlns:a="http://schemas.openxmlformats.org/drawingml/2006/main" noGrp="1"/>
          </p:cNvSpPr>
          <p:nvPr/>
        </p:nvSpPr>
        <p:spPr>
          <a:xfrm xmlns:a="http://schemas.openxmlformats.org/drawingml/2006/main">
            <a:off x="685800" y="400050"/>
            <a:ext cx="2476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OUTCOME</a:t>
            </a:r>
          </a:p>
        </p:txBody>
      </p:sp>
      <p:sp>
        <p:nvSpPr>
          <p:cNvPr id="3" name="">
            <a:extLst xmlns:a="http://schemas.openxmlformats.org/drawingml/2006/main">
              <a:ext uri="{FF2B5EF4-FFF2-40B4-BE49-F238E27FC236}">
                <a16:creationId xmlns:a16="http://schemas.microsoft.com/office/drawing/2014/main" id="{73EBA6A6-76A0-43D1-B418-FA0B58BE9C10}"/>
              </a:ext>
            </a:extLst>
          </p:cNvPr>
          <p:cNvSpPr>
            <a:spLocks xmlns:a="http://schemas.openxmlformats.org/drawingml/2006/main" noGrp="1"/>
          </p:cNvSpPr>
          <p:nvPr/>
        </p:nvSpPr>
        <p:spPr>
          <a:xfrm xmlns:a="http://schemas.openxmlformats.org/drawingml/2006/main">
            <a:off x="685800" y="7239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550" b="1" i="0">
                <a:solidFill>
                  <a:srgbClr val="2D2926"/>
                </a:solidFill>
                <a:latin typeface="Calibri"/>
                <a:ea typeface="Calibri"/>
                <a:cs typeface="Calibri"/>
              </a:defRPr>
            </a:pPr>
            <a:r>
              <a:rPr sz="2550" b="1" i="0">
                <a:solidFill>
                  <a:srgbClr val="2D2926"/>
                </a:solidFill>
                <a:latin typeface="Calibri"/>
                <a:ea typeface="Calibri"/>
                <a:cs typeface="Calibri"/>
              </a:rPr>
              <a:t>Operational visibility and validation</a:t>
            </a:r>
          </a:p>
        </p:txBody>
      </p:sp>
      <p:sp>
        <p:nvSpPr>
          <p:cNvPr id="4" name="">
            <a:extLst xmlns:a="http://schemas.openxmlformats.org/drawingml/2006/main">
              <a:ext uri="{FF2B5EF4-FFF2-40B4-BE49-F238E27FC236}">
                <a16:creationId xmlns:a16="http://schemas.microsoft.com/office/drawing/2014/main" id="{D10AD608-6FFC-434C-B395-38C4D636C978}"/>
              </a:ext>
            </a:extLst>
          </p:cNvPr>
          <p:cNvSpPr>
            <a:spLocks xmlns:a="http://schemas.openxmlformats.org/drawingml/2006/main" noGrp="1"/>
          </p:cNvSpPr>
          <p:nvPr/>
        </p:nvSpPr>
        <p:spPr>
          <a:xfrm xmlns:a="http://schemas.openxmlformats.org/drawingml/2006/main">
            <a:off x="685800" y="125730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350" b="0" i="0">
                <a:solidFill>
                  <a:srgbClr val="6F675F"/>
                </a:solidFill>
                <a:latin typeface="Calibri"/>
                <a:ea typeface="Calibri"/>
                <a:cs typeface="Calibri"/>
              </a:defRPr>
            </a:pPr>
            <a:r>
              <a:rPr sz="1350" b="0" i="0">
                <a:solidFill>
                  <a:srgbClr val="6F675F"/>
                </a:solidFill>
                <a:latin typeface="Calibri"/>
                <a:ea typeface="Calibri"/>
                <a:cs typeface="Calibri"/>
              </a:rPr>
              <a:t>The redesigned service creates shared states and evidence. Business impact still needs measurement in production.</a:t>
            </a:r>
          </a:p>
        </p:txBody>
      </p:sp>
      <p:sp>
        <p:nvSpPr>
          <p:cNvPr id="5" name="">
            <a:extLst xmlns:a="http://schemas.openxmlformats.org/drawingml/2006/main">
              <a:ext uri="{FF2B5EF4-FFF2-40B4-BE49-F238E27FC236}">
                <a16:creationId xmlns:a16="http://schemas.microsoft.com/office/drawing/2014/main" id="{E90EB370-3BBA-4757-B8B6-8B6F2F6007A0}"/>
              </a:ext>
            </a:extLst>
          </p:cNvPr>
          <p:cNvSpPr>
            <a:spLocks xmlns:a="http://schemas.openxmlformats.org/drawingml/2006/main" noGrp="1"/>
          </p:cNvSpPr>
          <p:nvPr/>
        </p:nvSpPr>
        <p:spPr>
          <a:xfrm xmlns:a="http://schemas.openxmlformats.org/drawingml/2006/main">
            <a:off x="685800" y="2152650"/>
            <a:ext cx="304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REQUESTER CLARITY</a:t>
            </a:r>
          </a:p>
        </p:txBody>
      </p:sp>
      <p:sp>
        <p:nvSpPr>
          <p:cNvPr id="6" name="">
            <a:extLst xmlns:a="http://schemas.openxmlformats.org/drawingml/2006/main">
              <a:ext uri="{FF2B5EF4-FFF2-40B4-BE49-F238E27FC236}">
                <a16:creationId xmlns:a16="http://schemas.microsoft.com/office/drawing/2014/main" id="{646C3B47-8EB5-49C8-873C-75A66DE4D8AE}"/>
              </a:ext>
            </a:extLst>
          </p:cNvPr>
          <p:cNvSpPr>
            <a:spLocks xmlns:a="http://schemas.openxmlformats.org/drawingml/2006/main" noGrp="1"/>
          </p:cNvSpPr>
          <p:nvPr/>
        </p:nvSpPr>
        <p:spPr>
          <a:xfrm xmlns:a="http://schemas.openxmlformats.org/drawingml/2006/main">
            <a:off x="685800" y="2514600"/>
            <a:ext cx="304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025" b="1" i="0">
                <a:solidFill>
                  <a:srgbClr val="2D2926"/>
                </a:solidFill>
                <a:latin typeface="Cambria"/>
                <a:ea typeface="Cambria"/>
                <a:cs typeface="Cambria"/>
              </a:defRPr>
            </a:pPr>
            <a:r>
              <a:rPr sz="2025" b="1" i="0">
                <a:solidFill>
                  <a:srgbClr val="2D2926"/>
                </a:solidFill>
                <a:latin typeface="Cambria"/>
                <a:ea typeface="Cambria"/>
                <a:cs typeface="Cambria"/>
              </a:rPr>
              <a:t>A visible booking path</a:t>
            </a:r>
          </a:p>
        </p:txBody>
      </p:sp>
      <p:sp>
        <p:nvSpPr>
          <p:cNvPr id="7" name="">
            <a:extLst xmlns:a="http://schemas.openxmlformats.org/drawingml/2006/main">
              <a:ext uri="{FF2B5EF4-FFF2-40B4-BE49-F238E27FC236}">
                <a16:creationId xmlns:a16="http://schemas.microsoft.com/office/drawing/2014/main" id="{AFB0175C-7B16-445F-8BEE-5689E6D50869}"/>
              </a:ext>
            </a:extLst>
          </p:cNvPr>
          <p:cNvSpPr>
            <a:spLocks xmlns:a="http://schemas.openxmlformats.org/drawingml/2006/main" noGrp="1"/>
          </p:cNvSpPr>
          <p:nvPr/>
        </p:nvSpPr>
        <p:spPr>
          <a:xfrm xmlns:a="http://schemas.openxmlformats.org/drawingml/2006/main">
            <a:off x="685800" y="3219450"/>
            <a:ext cx="304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0000"/>
              </a:lnSpc>
              <a:buNone/>
              <a:defRPr sz="1425" b="0" i="0">
                <a:solidFill>
                  <a:srgbClr val="6F675F"/>
                </a:solidFill>
                <a:latin typeface="Calibri"/>
                <a:ea typeface="Calibri"/>
                <a:cs typeface="Calibri"/>
              </a:defRPr>
            </a:pPr>
            <a:r>
              <a:rPr sz="1425" b="0" i="0">
                <a:solidFill>
                  <a:srgbClr val="6F675F"/>
                </a:solidFill>
                <a:latin typeface="Calibri"/>
                <a:ea typeface="Calibri"/>
                <a:cs typeface="Calibri"/>
              </a:rPr>
              <a:t>Employees can check availability, submit relevant details and see progress without relying on informal messages.</a:t>
            </a:r>
          </a:p>
        </p:txBody>
      </p:sp>
      <p:sp>
        <p:nvSpPr>
          <p:cNvPr id="8" name="">
            <a:extLst xmlns:a="http://schemas.openxmlformats.org/drawingml/2006/main">
              <a:ext uri="{FF2B5EF4-FFF2-40B4-BE49-F238E27FC236}">
                <a16:creationId xmlns:a16="http://schemas.microsoft.com/office/drawing/2014/main" id="{8B8D31CA-59CC-4508-9714-B074B5EDC100}"/>
              </a:ext>
            </a:extLst>
          </p:cNvPr>
          <p:cNvSpPr>
            <a:spLocks xmlns:a="http://schemas.openxmlformats.org/drawingml/2006/main" noGrp="1"/>
          </p:cNvSpPr>
          <p:nvPr/>
        </p:nvSpPr>
        <p:spPr>
          <a:xfrm xmlns:a="http://schemas.openxmlformats.org/drawingml/2006/main">
            <a:off x="4343400" y="2152650"/>
            <a:ext cx="304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ADMIN CONTROL</a:t>
            </a:r>
          </a:p>
        </p:txBody>
      </p:sp>
      <p:sp>
        <p:nvSpPr>
          <p:cNvPr id="9" name="">
            <a:extLst xmlns:a="http://schemas.openxmlformats.org/drawingml/2006/main">
              <a:ext uri="{FF2B5EF4-FFF2-40B4-BE49-F238E27FC236}">
                <a16:creationId xmlns:a16="http://schemas.microsoft.com/office/drawing/2014/main" id="{6D7155B1-F86A-41A1-B45F-0096252D98D2}"/>
              </a:ext>
            </a:extLst>
          </p:cNvPr>
          <p:cNvSpPr>
            <a:spLocks xmlns:a="http://schemas.openxmlformats.org/drawingml/2006/main" noGrp="1"/>
          </p:cNvSpPr>
          <p:nvPr/>
        </p:nvSpPr>
        <p:spPr>
          <a:xfrm xmlns:a="http://schemas.openxmlformats.org/drawingml/2006/main">
            <a:off x="4343400" y="2514600"/>
            <a:ext cx="304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025" b="1" i="0">
                <a:solidFill>
                  <a:srgbClr val="2D2926"/>
                </a:solidFill>
                <a:latin typeface="Cambria"/>
                <a:ea typeface="Cambria"/>
                <a:cs typeface="Cambria"/>
              </a:defRPr>
            </a:pPr>
            <a:r>
              <a:rPr sz="2025" b="1" i="0">
                <a:solidFill>
                  <a:srgbClr val="2D2926"/>
                </a:solidFill>
                <a:latin typeface="Cambria"/>
                <a:ea typeface="Cambria"/>
                <a:cs typeface="Cambria"/>
              </a:rPr>
              <a:t>Work becomes a queue</a:t>
            </a:r>
          </a:p>
        </p:txBody>
      </p:sp>
      <p:sp>
        <p:nvSpPr>
          <p:cNvPr id="10" name="">
            <a:extLst xmlns:a="http://schemas.openxmlformats.org/drawingml/2006/main">
              <a:ext uri="{FF2B5EF4-FFF2-40B4-BE49-F238E27FC236}">
                <a16:creationId xmlns:a16="http://schemas.microsoft.com/office/drawing/2014/main" id="{08CD7E54-2079-4B84-B4C5-DC4708EDF7BC}"/>
              </a:ext>
            </a:extLst>
          </p:cNvPr>
          <p:cNvSpPr>
            <a:spLocks xmlns:a="http://schemas.openxmlformats.org/drawingml/2006/main" noGrp="1"/>
          </p:cNvSpPr>
          <p:nvPr/>
        </p:nvSpPr>
        <p:spPr>
          <a:xfrm xmlns:a="http://schemas.openxmlformats.org/drawingml/2006/main">
            <a:off x="4343400" y="3219450"/>
            <a:ext cx="304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0000"/>
              </a:lnSpc>
              <a:buNone/>
              <a:defRPr sz="1425" b="0" i="0">
                <a:solidFill>
                  <a:srgbClr val="6F675F"/>
                </a:solidFill>
                <a:latin typeface="Calibri"/>
                <a:ea typeface="Calibri"/>
                <a:cs typeface="Calibri"/>
              </a:defRPr>
            </a:pPr>
            <a:r>
              <a:rPr sz="1425" b="0" i="0">
                <a:solidFill>
                  <a:srgbClr val="6F675F"/>
                </a:solidFill>
                <a:latin typeface="Calibri"/>
                <a:ea typeface="Calibri"/>
                <a:cs typeface="Calibri"/>
              </a:rPr>
              <a:t>Approvals, active loans and return inspections become manageable states instead of hidden follow-up work.</a:t>
            </a:r>
          </a:p>
        </p:txBody>
      </p:sp>
      <p:sp>
        <p:nvSpPr>
          <p:cNvPr id="11" name="">
            <a:extLst xmlns:a="http://schemas.openxmlformats.org/drawingml/2006/main">
              <a:ext uri="{FF2B5EF4-FFF2-40B4-BE49-F238E27FC236}">
                <a16:creationId xmlns:a16="http://schemas.microsoft.com/office/drawing/2014/main" id="{8AC39C7C-D0B0-4985-8117-61A2CD0870B4}"/>
              </a:ext>
            </a:extLst>
          </p:cNvPr>
          <p:cNvSpPr>
            <a:spLocks xmlns:a="http://schemas.openxmlformats.org/drawingml/2006/main" noGrp="1"/>
          </p:cNvSpPr>
          <p:nvPr/>
        </p:nvSpPr>
        <p:spPr>
          <a:xfrm xmlns:a="http://schemas.openxmlformats.org/drawingml/2006/main">
            <a:off x="8001000" y="2152650"/>
            <a:ext cx="304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TRACEABILITY</a:t>
            </a:r>
          </a:p>
        </p:txBody>
      </p:sp>
      <p:sp>
        <p:nvSpPr>
          <p:cNvPr id="12" name="">
            <a:extLst xmlns:a="http://schemas.openxmlformats.org/drawingml/2006/main">
              <a:ext uri="{FF2B5EF4-FFF2-40B4-BE49-F238E27FC236}">
                <a16:creationId xmlns:a16="http://schemas.microsoft.com/office/drawing/2014/main" id="{52B208EE-7D7C-43CA-9AB1-95652070DF52}"/>
              </a:ext>
            </a:extLst>
          </p:cNvPr>
          <p:cNvSpPr>
            <a:spLocks xmlns:a="http://schemas.openxmlformats.org/drawingml/2006/main" noGrp="1"/>
          </p:cNvSpPr>
          <p:nvPr/>
        </p:nvSpPr>
        <p:spPr>
          <a:xfrm xmlns:a="http://schemas.openxmlformats.org/drawingml/2006/main">
            <a:off x="8001000" y="2514600"/>
            <a:ext cx="304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2025" b="1" i="0">
                <a:solidFill>
                  <a:srgbClr val="2D2926"/>
                </a:solidFill>
                <a:latin typeface="Cambria"/>
                <a:ea typeface="Cambria"/>
                <a:cs typeface="Cambria"/>
              </a:defRPr>
            </a:pPr>
            <a:r>
              <a:rPr sz="2025" b="1" i="0">
                <a:solidFill>
                  <a:srgbClr val="2D2926"/>
                </a:solidFill>
                <a:latin typeface="Cambria"/>
                <a:ea typeface="Cambria"/>
                <a:cs typeface="Cambria"/>
              </a:rPr>
              <a:t>One lifecycle record</a:t>
            </a:r>
          </a:p>
        </p:txBody>
      </p:sp>
      <p:sp>
        <p:nvSpPr>
          <p:cNvPr id="13" name="">
            <a:extLst xmlns:a="http://schemas.openxmlformats.org/drawingml/2006/main">
              <a:ext uri="{FF2B5EF4-FFF2-40B4-BE49-F238E27FC236}">
                <a16:creationId xmlns:a16="http://schemas.microsoft.com/office/drawing/2014/main" id="{CD468477-F062-466B-B01E-2E33ED02216F}"/>
              </a:ext>
            </a:extLst>
          </p:cNvPr>
          <p:cNvSpPr>
            <a:spLocks xmlns:a="http://schemas.openxmlformats.org/drawingml/2006/main" noGrp="1"/>
          </p:cNvSpPr>
          <p:nvPr/>
        </p:nvSpPr>
        <p:spPr>
          <a:xfrm xmlns:a="http://schemas.openxmlformats.org/drawingml/2006/main">
            <a:off x="8001000" y="3219450"/>
            <a:ext cx="304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0000"/>
              </a:lnSpc>
              <a:buNone/>
              <a:defRPr sz="1425" b="0" i="0">
                <a:solidFill>
                  <a:srgbClr val="6F675F"/>
                </a:solidFill>
                <a:latin typeface="Calibri"/>
                <a:ea typeface="Calibri"/>
                <a:cs typeface="Calibri"/>
              </a:defRPr>
            </a:pPr>
            <a:r>
              <a:rPr sz="1425" b="0" i="0">
                <a:solidFill>
                  <a:srgbClr val="6F675F"/>
                </a:solidFill>
                <a:latin typeface="Calibri"/>
                <a:ea typeface="Calibri"/>
                <a:cs typeface="Calibri"/>
              </a:rPr>
              <a:t>Structured data, SharePoint evidence and automated messages create a clearer operational history.</a:t>
            </a:r>
          </a:p>
        </p:txBody>
      </p:sp>
      <p:sp>
        <p:nvSpPr>
          <p:cNvPr id="14" name="">
            <a:extLst xmlns:a="http://schemas.openxmlformats.org/drawingml/2006/main">
              <a:ext uri="{FF2B5EF4-FFF2-40B4-BE49-F238E27FC236}">
                <a16:creationId xmlns:a16="http://schemas.microsoft.com/office/drawing/2014/main" id="{99E049EE-2DE1-404B-9A85-5F52C8D83FC7}"/>
              </a:ext>
            </a:extLst>
          </p:cNvPr>
          <p:cNvSpPr>
            <a:spLocks xmlns:a="http://schemas.openxmlformats.org/drawingml/2006/main" noGrp="1"/>
          </p:cNvSpPr>
          <p:nvPr/>
        </p:nvSpPr>
        <p:spPr>
          <a:xfrm xmlns:a="http://schemas.openxmlformats.org/drawingml/2006/main">
            <a:off x="4038600" y="2114550"/>
            <a:ext cx="19050" cy="2362200"/>
          </a:xfrm>
          <a:prstGeom xmlns:a="http://schemas.openxmlformats.org/drawingml/2006/main" prst="rect">
            <a:avLst/>
          </a:prstGeom>
          <a:solidFill xmlns:a="http://schemas.openxmlformats.org/drawingml/2006/main">
            <a:srgbClr val="D8D1C9"/>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C83B672-C1A8-4391-9803-77D6F006A860}"/>
              </a:ext>
            </a:extLst>
          </p:cNvPr>
          <p:cNvSpPr>
            <a:spLocks xmlns:a="http://schemas.openxmlformats.org/drawingml/2006/main" noGrp="1"/>
          </p:cNvSpPr>
          <p:nvPr/>
        </p:nvSpPr>
        <p:spPr>
          <a:xfrm xmlns:a="http://schemas.openxmlformats.org/drawingml/2006/main">
            <a:off x="7696200" y="2114550"/>
            <a:ext cx="19050" cy="2362200"/>
          </a:xfrm>
          <a:prstGeom xmlns:a="http://schemas.openxmlformats.org/drawingml/2006/main" prst="rect">
            <a:avLst/>
          </a:prstGeom>
          <a:solidFill xmlns:a="http://schemas.openxmlformats.org/drawingml/2006/main">
            <a:srgbClr val="D8D1C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27BBA83-950B-46B5-9569-8CD4DDAA4F56}"/>
              </a:ext>
            </a:extLst>
          </p:cNvPr>
          <p:cNvSpPr>
            <a:spLocks xmlns:a="http://schemas.openxmlformats.org/drawingml/2006/main" noGrp="1"/>
          </p:cNvSpPr>
          <p:nvPr/>
        </p:nvSpPr>
        <p:spPr>
          <a:xfrm xmlns:a="http://schemas.openxmlformats.org/drawingml/2006/main">
            <a:off x="685800" y="4914900"/>
            <a:ext cx="10820400" cy="1123950"/>
          </a:xfrm>
          <a:prstGeom xmlns:a="http://schemas.openxmlformats.org/drawingml/2006/main" prst="rect">
            <a:avLst/>
          </a:prstGeom>
          <a:solidFill xmlns:a="http://schemas.openxmlformats.org/drawingml/2006/main">
            <a:srgbClr val="34261F"/>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7066260-69C9-45BF-BFA0-10F381669AC1}"/>
              </a:ext>
            </a:extLst>
          </p:cNvPr>
          <p:cNvSpPr>
            <a:spLocks xmlns:a="http://schemas.openxmlformats.org/drawingml/2006/main" noGrp="1"/>
          </p:cNvSpPr>
          <p:nvPr/>
        </p:nvSpPr>
        <p:spPr>
          <a:xfrm xmlns:a="http://schemas.openxmlformats.org/drawingml/2006/main">
            <a:off x="914400" y="5143500"/>
            <a:ext cx="2381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975" b="1" i="0">
                <a:solidFill>
                  <a:srgbClr val="E7A32F"/>
                </a:solidFill>
                <a:latin typeface="Calibri"/>
                <a:ea typeface="Calibri"/>
                <a:cs typeface="Calibri"/>
              </a:defRPr>
            </a:pPr>
            <a:r>
              <a:rPr sz="975" b="1" i="0">
                <a:solidFill>
                  <a:srgbClr val="E7A32F"/>
                </a:solidFill>
                <a:latin typeface="Calibri"/>
                <a:ea typeface="Calibri"/>
                <a:cs typeface="Calibri"/>
              </a:rPr>
              <a:t>MEASURES TO VALIDATE</a:t>
            </a:r>
          </a:p>
        </p:txBody>
      </p:sp>
      <p:sp>
        <p:nvSpPr>
          <p:cNvPr id="18" name="">
            <a:extLst xmlns:a="http://schemas.openxmlformats.org/drawingml/2006/main">
              <a:ext uri="{FF2B5EF4-FFF2-40B4-BE49-F238E27FC236}">
                <a16:creationId xmlns:a16="http://schemas.microsoft.com/office/drawing/2014/main" id="{8636062A-2537-45BA-A8D1-C3E74CE2ABD3}"/>
              </a:ext>
            </a:extLst>
          </p:cNvPr>
          <p:cNvSpPr>
            <a:spLocks xmlns:a="http://schemas.openxmlformats.org/drawingml/2006/main" noGrp="1"/>
          </p:cNvSpPr>
          <p:nvPr/>
        </p:nvSpPr>
        <p:spPr>
          <a:xfrm xmlns:a="http://schemas.openxmlformats.org/drawingml/2006/main">
            <a:off x="914400" y="5467350"/>
            <a:ext cx="10134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650" b="1" i="0">
                <a:solidFill>
                  <a:srgbClr val="FFFFFF"/>
                </a:solidFill>
                <a:latin typeface="Calibri"/>
                <a:ea typeface="Calibri"/>
                <a:cs typeface="Calibri"/>
              </a:defRPr>
            </a:pPr>
            <a:r>
              <a:rPr sz="1650" b="1" i="0">
                <a:solidFill>
                  <a:srgbClr val="FFFFFF"/>
                </a:solidFill>
                <a:latin typeface="Calibri"/>
                <a:ea typeface="Calibri"/>
                <a:cs typeface="Calibri"/>
              </a:rPr>
              <a:t>Booking turnaround, manual follow-ups, conflicting requests, overdue returns and condition issues</a:t>
            </a:r>
          </a:p>
        </p:txBody>
      </p:sp>
    </p:spTree>
    <p:extLst>
      <p:ext uri="{BB962C8B-B14F-4D97-AF65-F5344CB8AC3E}">
        <p14:creationId xmlns:p14="http://schemas.microsoft.com/office/powerpoint/2010/main" val="998431088"/>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FD8AC014-DD2E-461E-B557-C46F1612429E}"/>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SUMMARY</a:t>
            </a:r>
            <a:endParaRPr sz="1100"/>
          </a:p>
        </p:txBody>
      </p:sp>
      <p:sp>
        <p:nvSpPr>
          <p:cNvPr id="3" name="Text 1">
            <a:extLst xmlns:a="http://schemas.openxmlformats.org/drawingml/2006/main">
              <a:ext uri="{FF2B5EF4-FFF2-40B4-BE49-F238E27FC236}">
                <a16:creationId xmlns:a16="http://schemas.microsoft.com/office/drawing/2014/main" id="{BA463AD3-171C-490C-93A7-EBF12ED9336F}"/>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What the project involved</a:t>
            </a:r>
            <a:endParaRPr sz="2800"/>
          </a:p>
        </p:txBody>
      </p:sp>
      <p:sp>
        <p:nvSpPr>
          <p:cNvPr id="4" name="Shape 2">
            <a:extLst xmlns:a="http://schemas.openxmlformats.org/drawingml/2006/main">
              <a:ext uri="{FF2B5EF4-FFF2-40B4-BE49-F238E27FC236}">
                <a16:creationId xmlns:a16="http://schemas.microsoft.com/office/drawing/2014/main" id="{290ADFEC-7057-443B-93EA-E92D3B2F4903}"/>
              </a:ext>
            </a:extLst>
          </p:cNvPr>
          <p:cNvSpPr>
            <a:spLocks xmlns:a="http://schemas.openxmlformats.org/drawingml/2006/main" noGrp="1"/>
          </p:cNvSpPr>
          <p:nvPr/>
        </p:nvSpPr>
        <p:spPr>
          <a:xfrm xmlns:a="http://schemas.openxmlformats.org/drawingml/2006/main">
            <a:off x="685800" y="1691640"/>
            <a:ext cx="3520440" cy="4206240"/>
          </a:xfrm>
          <a:prstGeom xmlns:a="http://schemas.openxmlformats.org/drawingml/2006/main" prst="roundRect">
            <a:avLst>
              <a:gd name="adj" fmla="val 1299"/>
            </a:avLst>
          </a:prstGeom>
          <a:solidFill xmlns:a="http://schemas.openxmlformats.org/drawingml/2006/main">
            <a:srgbClr val="FFFFFF"/>
          </a:solidFill>
          <a:ln xmlns:a="http://schemas.openxmlformats.org/drawingml/2006/main" w="11430">
            <a:solidFill>
              <a:srgbClr val="E3DCD4"/>
            </a:solidFill>
            <a:prstDash val="solid"/>
          </a:ln>
        </p:spPr>
      </p:sp>
      <p:sp>
        <p:nvSpPr>
          <p:cNvPr id="5" name="Shape 3">
            <a:extLst xmlns:a="http://schemas.openxmlformats.org/drawingml/2006/main">
              <a:ext uri="{FF2B5EF4-FFF2-40B4-BE49-F238E27FC236}">
                <a16:creationId xmlns:a16="http://schemas.microsoft.com/office/drawing/2014/main" id="{964F9009-C021-4170-BA10-3C8AFB885BAE}"/>
              </a:ext>
            </a:extLst>
          </p:cNvPr>
          <p:cNvSpPr>
            <a:spLocks xmlns:a="http://schemas.openxmlformats.org/drawingml/2006/main" noGrp="1"/>
          </p:cNvSpPr>
          <p:nvPr/>
        </p:nvSpPr>
        <p:spPr>
          <a:xfrm xmlns:a="http://schemas.openxmlformats.org/drawingml/2006/main">
            <a:off x="960120" y="2011680"/>
            <a:ext cx="219456" cy="219456"/>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6" name="Text 4">
            <a:extLst xmlns:a="http://schemas.openxmlformats.org/drawingml/2006/main">
              <a:ext uri="{FF2B5EF4-FFF2-40B4-BE49-F238E27FC236}">
                <a16:creationId xmlns:a16="http://schemas.microsoft.com/office/drawing/2014/main" id="{36E44F7C-1C16-46F9-8091-AAE02774BAAD}"/>
              </a:ext>
            </a:extLst>
          </p:cNvPr>
          <p:cNvSpPr>
            <a:spLocks xmlns:a="http://schemas.openxmlformats.org/drawingml/2006/main" noGrp="1"/>
          </p:cNvSpPr>
          <p:nvPr/>
        </p:nvSpPr>
        <p:spPr>
          <a:xfrm xmlns:a="http://schemas.openxmlformats.org/drawingml/2006/main">
            <a:off x="1325880" y="1920240"/>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UX and design</a:t>
            </a:r>
            <a:endParaRPr sz="1500"/>
          </a:p>
        </p:txBody>
      </p:sp>
      <p:sp>
        <p:nvSpPr>
          <p:cNvPr id="7" name="Text 5">
            <a:extLst xmlns:a="http://schemas.openxmlformats.org/drawingml/2006/main">
              <a:ext uri="{FF2B5EF4-FFF2-40B4-BE49-F238E27FC236}">
                <a16:creationId xmlns:a16="http://schemas.microsoft.com/office/drawing/2014/main" id="{8C4F8CE3-10A9-4020-B5AC-37687B9453FE}"/>
              </a:ext>
            </a:extLst>
          </p:cNvPr>
          <p:cNvSpPr>
            <a:spLocks xmlns:a="http://schemas.openxmlformats.org/drawingml/2006/main" noGrp="1"/>
          </p:cNvSpPr>
          <p:nvPr/>
        </p:nvSpPr>
        <p:spPr>
          <a:xfrm xmlns:a="http://schemas.openxmlformats.org/drawingml/2006/main">
            <a:off x="960120" y="2514600"/>
            <a:ext cx="2971800" cy="3108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Mapped the current process and set the features the app needed.</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Built a testable prototype before any of the real app existed.</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Ran four rounds of user testing and redesigned from the findings.</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Landing page, progressive disclosure, and a consolidated admin view.</a:t>
            </a:r>
            <a:endParaRPr sz="1200"/>
          </a:p>
        </p:txBody>
      </p:sp>
      <p:sp>
        <p:nvSpPr>
          <p:cNvPr id="8" name="Shape 6">
            <a:extLst xmlns:a="http://schemas.openxmlformats.org/drawingml/2006/main">
              <a:ext uri="{FF2B5EF4-FFF2-40B4-BE49-F238E27FC236}">
                <a16:creationId xmlns:a16="http://schemas.microsoft.com/office/drawing/2014/main" id="{39FE3B25-6C2D-4788-AC41-1C91C07ECF9A}"/>
              </a:ext>
            </a:extLst>
          </p:cNvPr>
          <p:cNvSpPr>
            <a:spLocks xmlns:a="http://schemas.openxmlformats.org/drawingml/2006/main" noGrp="1"/>
          </p:cNvSpPr>
          <p:nvPr/>
        </p:nvSpPr>
        <p:spPr>
          <a:xfrm xmlns:a="http://schemas.openxmlformats.org/drawingml/2006/main">
            <a:off x="4462272" y="1691640"/>
            <a:ext cx="3520440" cy="4206240"/>
          </a:xfrm>
          <a:prstGeom xmlns:a="http://schemas.openxmlformats.org/drawingml/2006/main" prst="roundRect">
            <a:avLst>
              <a:gd name="adj" fmla="val 1299"/>
            </a:avLst>
          </a:prstGeom>
          <a:solidFill xmlns:a="http://schemas.openxmlformats.org/drawingml/2006/main">
            <a:srgbClr val="FFFFFF"/>
          </a:solidFill>
          <a:ln xmlns:a="http://schemas.openxmlformats.org/drawingml/2006/main" w="11430">
            <a:solidFill>
              <a:srgbClr val="E3DCD4"/>
            </a:solidFill>
            <a:prstDash val="solid"/>
          </a:ln>
        </p:spPr>
      </p:sp>
      <p:sp>
        <p:nvSpPr>
          <p:cNvPr id="9" name="Shape 7">
            <a:extLst xmlns:a="http://schemas.openxmlformats.org/drawingml/2006/main">
              <a:ext uri="{FF2B5EF4-FFF2-40B4-BE49-F238E27FC236}">
                <a16:creationId xmlns:a16="http://schemas.microsoft.com/office/drawing/2014/main" id="{C564FBCF-AC0A-466A-8CB6-1AAB3F7D1476}"/>
              </a:ext>
            </a:extLst>
          </p:cNvPr>
          <p:cNvSpPr>
            <a:spLocks xmlns:a="http://schemas.openxmlformats.org/drawingml/2006/main" noGrp="1"/>
          </p:cNvSpPr>
          <p:nvPr/>
        </p:nvSpPr>
        <p:spPr>
          <a:xfrm xmlns:a="http://schemas.openxmlformats.org/drawingml/2006/main">
            <a:off x="4736592" y="2011680"/>
            <a:ext cx="219456" cy="219456"/>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10" name="Text 8">
            <a:extLst xmlns:a="http://schemas.openxmlformats.org/drawingml/2006/main">
              <a:ext uri="{FF2B5EF4-FFF2-40B4-BE49-F238E27FC236}">
                <a16:creationId xmlns:a16="http://schemas.microsoft.com/office/drawing/2014/main" id="{35084398-5D56-40E2-B43D-18A1D384AF04}"/>
              </a:ext>
            </a:extLst>
          </p:cNvPr>
          <p:cNvSpPr>
            <a:spLocks xmlns:a="http://schemas.openxmlformats.org/drawingml/2006/main" noGrp="1"/>
          </p:cNvSpPr>
          <p:nvPr/>
        </p:nvSpPr>
        <p:spPr>
          <a:xfrm xmlns:a="http://schemas.openxmlformats.org/drawingml/2006/main">
            <a:off x="5102352" y="1920240"/>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Data and automation</a:t>
            </a:r>
            <a:endParaRPr sz="1500"/>
          </a:p>
        </p:txBody>
      </p:sp>
      <p:sp>
        <p:nvSpPr>
          <p:cNvPr id="11" name="Text 9">
            <a:extLst xmlns:a="http://schemas.openxmlformats.org/drawingml/2006/main">
              <a:ext uri="{FF2B5EF4-FFF2-40B4-BE49-F238E27FC236}">
                <a16:creationId xmlns:a16="http://schemas.microsoft.com/office/drawing/2014/main" id="{76DF513E-3A1F-4298-AE64-0CAF5A493507}"/>
              </a:ext>
            </a:extLst>
          </p:cNvPr>
          <p:cNvSpPr>
            <a:spLocks xmlns:a="http://schemas.openxmlformats.org/drawingml/2006/main" noGrp="1"/>
          </p:cNvSpPr>
          <p:nvPr/>
        </p:nvSpPr>
        <p:spPr>
          <a:xfrm xmlns:a="http://schemas.openxmlformats.org/drawingml/2006/main">
            <a:off x="4736592" y="2514600"/>
            <a:ext cx="2971800" cy="3108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Designed five Microsoft Lists with typed columns and lookups.</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Built three Power Automate flows covering request, approval, decline, cancellation and return photos.</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Automated emails, calendar invites, file naming and SharePoint uploads.</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Structured returns so issues are recorded by exception.</a:t>
            </a:r>
            <a:endParaRPr sz="1200"/>
          </a:p>
        </p:txBody>
      </p:sp>
      <p:sp>
        <p:nvSpPr>
          <p:cNvPr id="12" name="Shape 10">
            <a:extLst xmlns:a="http://schemas.openxmlformats.org/drawingml/2006/main">
              <a:ext uri="{FF2B5EF4-FFF2-40B4-BE49-F238E27FC236}">
                <a16:creationId xmlns:a16="http://schemas.microsoft.com/office/drawing/2014/main" id="{7225C343-C6C1-4586-8A69-EAC05F0BC4EC}"/>
              </a:ext>
            </a:extLst>
          </p:cNvPr>
          <p:cNvSpPr>
            <a:spLocks xmlns:a="http://schemas.openxmlformats.org/drawingml/2006/main" noGrp="1"/>
          </p:cNvSpPr>
          <p:nvPr/>
        </p:nvSpPr>
        <p:spPr>
          <a:xfrm xmlns:a="http://schemas.openxmlformats.org/drawingml/2006/main">
            <a:off x="8238744" y="1691640"/>
            <a:ext cx="3520440" cy="4206240"/>
          </a:xfrm>
          <a:prstGeom xmlns:a="http://schemas.openxmlformats.org/drawingml/2006/main" prst="roundRect">
            <a:avLst>
              <a:gd name="adj" fmla="val 1299"/>
            </a:avLst>
          </a:prstGeom>
          <a:solidFill xmlns:a="http://schemas.openxmlformats.org/drawingml/2006/main">
            <a:srgbClr val="FFFFFF"/>
          </a:solidFill>
          <a:ln xmlns:a="http://schemas.openxmlformats.org/drawingml/2006/main" w="11430">
            <a:solidFill>
              <a:srgbClr val="E3DCD4"/>
            </a:solidFill>
            <a:prstDash val="solid"/>
          </a:ln>
        </p:spPr>
      </p:sp>
      <p:sp>
        <p:nvSpPr>
          <p:cNvPr id="13" name="Shape 11">
            <a:extLst xmlns:a="http://schemas.openxmlformats.org/drawingml/2006/main">
              <a:ext uri="{FF2B5EF4-FFF2-40B4-BE49-F238E27FC236}">
                <a16:creationId xmlns:a16="http://schemas.microsoft.com/office/drawing/2014/main" id="{624AF818-62FD-48C0-A708-DB09E6776608}"/>
              </a:ext>
            </a:extLst>
          </p:cNvPr>
          <p:cNvSpPr>
            <a:spLocks xmlns:a="http://schemas.openxmlformats.org/drawingml/2006/main" noGrp="1"/>
          </p:cNvSpPr>
          <p:nvPr/>
        </p:nvSpPr>
        <p:spPr>
          <a:xfrm xmlns:a="http://schemas.openxmlformats.org/drawingml/2006/main">
            <a:off x="8513064" y="2011680"/>
            <a:ext cx="219456" cy="219456"/>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4" name="Text 12">
            <a:extLst xmlns:a="http://schemas.openxmlformats.org/drawingml/2006/main">
              <a:ext uri="{FF2B5EF4-FFF2-40B4-BE49-F238E27FC236}">
                <a16:creationId xmlns:a16="http://schemas.microsoft.com/office/drawing/2014/main" id="{36782DA4-9B1C-40EB-A5BA-BBFC2690B0EB}"/>
              </a:ext>
            </a:extLst>
          </p:cNvPr>
          <p:cNvSpPr>
            <a:spLocks xmlns:a="http://schemas.openxmlformats.org/drawingml/2006/main" noGrp="1"/>
          </p:cNvSpPr>
          <p:nvPr/>
        </p:nvSpPr>
        <p:spPr>
          <a:xfrm xmlns:a="http://schemas.openxmlformats.org/drawingml/2006/main">
            <a:off x="8878824" y="1920240"/>
            <a:ext cx="2651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33241C"/>
                </a:solidFill>
                <a:latin typeface="Cambria"/>
                <a:ea typeface="Cambria"/>
                <a:cs typeface="Cambria"/>
              </a:rPr>
              <a:t>Build</a:t>
            </a:r>
            <a:endParaRPr sz="1500"/>
          </a:p>
        </p:txBody>
      </p:sp>
      <p:sp>
        <p:nvSpPr>
          <p:cNvPr id="15" name="Text 13">
            <a:extLst xmlns:a="http://schemas.openxmlformats.org/drawingml/2006/main">
              <a:ext uri="{FF2B5EF4-FFF2-40B4-BE49-F238E27FC236}">
                <a16:creationId xmlns:a16="http://schemas.microsoft.com/office/drawing/2014/main" id="{5CE746A4-D847-41D4-8CA7-8B771DEE0AA6}"/>
              </a:ext>
            </a:extLst>
          </p:cNvPr>
          <p:cNvSpPr>
            <a:spLocks xmlns:a="http://schemas.openxmlformats.org/drawingml/2006/main" noGrp="1"/>
          </p:cNvSpPr>
          <p:nvPr/>
        </p:nvSpPr>
        <p:spPr>
          <a:xfrm xmlns:a="http://schemas.openxmlformats.org/drawingml/2006/main">
            <a:off x="8513064" y="2514600"/>
            <a:ext cx="2971800" cy="3108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Prototyped in Figma, then GitHub, Codex and Claude.</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Built the live app manually in Power Apps with Microsoft fx.</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Admin access controlled by a list rather than in the app.</a:t>
            </a:r>
            <a:endParaRPr sz="1200"/>
          </a:p>
          <a:p xmlns:a="http://schemas.openxmlformats.org/drawingml/2006/main">
            <a:pPr marL="342900" indent="-342900">
              <a:lnSpc>
                <a:spcPts val="1740"/>
              </a:lnSpc>
              <a:spcAft>
                <a:spcPts val="800"/>
              </a:spcAft>
              <a:buSzPct val="100000"/>
              <a:buChar char="•"/>
            </a:pPr>
            <a:r>
              <a:rPr sz="1200">
                <a:solidFill>
                  <a:srgbClr val="5E534B"/>
                </a:solidFill>
                <a:latin typeface="Calibri"/>
                <a:ea typeface="Calibri"/>
                <a:cs typeface="Calibri"/>
              </a:rPr>
              <a:t>Designed so new assets and admins need no change to the app.</a:t>
            </a:r>
            <a:endParaRPr sz="1200"/>
          </a:p>
        </p:txBody>
      </p:sp>
    </p:spTree>
    <p:extLst>
      <p:ext uri="{BB962C8B-B14F-4D97-AF65-F5344CB8AC3E}">
        <p14:creationId xmlns:p14="http://schemas.microsoft.com/office/powerpoint/2010/main" val="1830765498"/>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4FEE427D-B9BA-4FFD-9671-3C1908FE06E0}"/>
              </a:ext>
            </a:extLst>
          </p:cNvPr>
          <p:cNvSpPr>
            <a:spLocks xmlns:a="http://schemas.openxmlformats.org/drawingml/2006/main" noGrp="1"/>
          </p:cNvSpPr>
          <p:nvPr/>
        </p:nvSpPr>
        <p:spPr>
          <a:xfrm xmlns:a="http://schemas.openxmlformats.org/drawingml/2006/main">
            <a:off x="640080" y="384048"/>
            <a:ext cx="10881360" cy="256032"/>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NEXT</a:t>
            </a:r>
            <a:endParaRPr sz="1100"/>
          </a:p>
        </p:txBody>
      </p:sp>
      <p:sp>
        <p:nvSpPr>
          <p:cNvPr id="3" name="Text 1">
            <a:extLst xmlns:a="http://schemas.openxmlformats.org/drawingml/2006/main">
              <a:ext uri="{FF2B5EF4-FFF2-40B4-BE49-F238E27FC236}">
                <a16:creationId xmlns:a16="http://schemas.microsoft.com/office/drawing/2014/main" id="{0F85EB3A-B01D-4F26-916E-5C31BA00C536}"/>
              </a:ext>
            </a:extLst>
          </p:cNvPr>
          <p:cNvSpPr>
            <a:spLocks xmlns:a="http://schemas.openxmlformats.org/drawingml/2006/main" noGrp="1"/>
          </p:cNvSpPr>
          <p:nvPr/>
        </p:nvSpPr>
        <p:spPr>
          <a:xfrm xmlns:a="http://schemas.openxmlformats.org/drawingml/2006/main">
            <a:off x="640080" y="658368"/>
            <a:ext cx="108813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800" b="1">
                <a:solidFill>
                  <a:srgbClr val="33241C"/>
                </a:solidFill>
                <a:latin typeface="Cambria"/>
                <a:ea typeface="Cambria"/>
                <a:cs typeface="Cambria"/>
              </a:rPr>
              <a:t>Possible improvements</a:t>
            </a:r>
            <a:endParaRPr sz="2800"/>
          </a:p>
        </p:txBody>
      </p:sp>
      <p:sp>
        <p:nvSpPr>
          <p:cNvPr id="4" name="Text 2">
            <a:extLst xmlns:a="http://schemas.openxmlformats.org/drawingml/2006/main">
              <a:ext uri="{FF2B5EF4-FFF2-40B4-BE49-F238E27FC236}">
                <a16:creationId xmlns:a16="http://schemas.microsoft.com/office/drawing/2014/main" id="{CE15E8B8-392B-4940-BF56-B0533086C451}"/>
              </a:ext>
            </a:extLst>
          </p:cNvPr>
          <p:cNvSpPr>
            <a:spLocks xmlns:a="http://schemas.openxmlformats.org/drawingml/2006/main" noGrp="1"/>
          </p:cNvSpPr>
          <p:nvPr/>
        </p:nvSpPr>
        <p:spPr>
          <a:xfrm xmlns:a="http://schemas.openxmlformats.org/drawingml/2006/main">
            <a:off x="640080" y="1298448"/>
            <a:ext cx="10607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rgbClr val="8B7C70"/>
                </a:solidFill>
                <a:latin typeface="Calibri"/>
                <a:ea typeface="Calibri"/>
                <a:cs typeface="Calibri"/>
              </a:rPr>
              <a:t>Areas to build on, using the data the app now collects.</a:t>
            </a:r>
            <a:endParaRPr sz="1400"/>
          </a:p>
        </p:txBody>
      </p:sp>
      <p:sp>
        <p:nvSpPr>
          <p:cNvPr id="5" name="Shape 3">
            <a:extLst xmlns:a="http://schemas.openxmlformats.org/drawingml/2006/main">
              <a:ext uri="{FF2B5EF4-FFF2-40B4-BE49-F238E27FC236}">
                <a16:creationId xmlns:a16="http://schemas.microsoft.com/office/drawing/2014/main" id="{D3F19222-6B59-4606-82F7-30C8E6BE2985}"/>
              </a:ext>
            </a:extLst>
          </p:cNvPr>
          <p:cNvSpPr>
            <a:spLocks xmlns:a="http://schemas.openxmlformats.org/drawingml/2006/main" noGrp="1"/>
          </p:cNvSpPr>
          <p:nvPr/>
        </p:nvSpPr>
        <p:spPr>
          <a:xfrm xmlns:a="http://schemas.openxmlformats.org/drawingml/2006/main">
            <a:off x="685800" y="19659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6" name="Shape 4">
            <a:extLst xmlns:a="http://schemas.openxmlformats.org/drawingml/2006/main">
              <a:ext uri="{FF2B5EF4-FFF2-40B4-BE49-F238E27FC236}">
                <a16:creationId xmlns:a16="http://schemas.microsoft.com/office/drawing/2014/main" id="{FF9F8264-E989-4774-986D-04E1029097FE}"/>
              </a:ext>
            </a:extLst>
          </p:cNvPr>
          <p:cNvSpPr>
            <a:spLocks xmlns:a="http://schemas.openxmlformats.org/drawingml/2006/main" noGrp="1"/>
          </p:cNvSpPr>
          <p:nvPr/>
        </p:nvSpPr>
        <p:spPr>
          <a:xfrm xmlns:a="http://schemas.openxmlformats.org/drawingml/2006/main">
            <a:off x="941832" y="2240280"/>
            <a:ext cx="237744" cy="237744"/>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7" name="Text 5">
            <a:extLst xmlns:a="http://schemas.openxmlformats.org/drawingml/2006/main">
              <a:ext uri="{FF2B5EF4-FFF2-40B4-BE49-F238E27FC236}">
                <a16:creationId xmlns:a16="http://schemas.microsoft.com/office/drawing/2014/main" id="{771F31D3-B0A4-4B8F-B3F9-BD8944E7FDA7}"/>
              </a:ext>
            </a:extLst>
          </p:cNvPr>
          <p:cNvSpPr>
            <a:spLocks xmlns:a="http://schemas.openxmlformats.org/drawingml/2006/main" noGrp="1"/>
          </p:cNvSpPr>
          <p:nvPr/>
        </p:nvSpPr>
        <p:spPr>
          <a:xfrm xmlns:a="http://schemas.openxmlformats.org/drawingml/2006/main">
            <a:off x="1307592" y="21854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Usage analysis</a:t>
            </a:r>
            <a:endParaRPr sz="1400"/>
          </a:p>
        </p:txBody>
      </p:sp>
      <p:sp>
        <p:nvSpPr>
          <p:cNvPr id="8" name="Text 6">
            <a:extLst xmlns:a="http://schemas.openxmlformats.org/drawingml/2006/main">
              <a:ext uri="{FF2B5EF4-FFF2-40B4-BE49-F238E27FC236}">
                <a16:creationId xmlns:a16="http://schemas.microsoft.com/office/drawing/2014/main" id="{1856E1F7-7DF4-44BE-8ACA-4433EF395E1E}"/>
              </a:ext>
            </a:extLst>
          </p:cNvPr>
          <p:cNvSpPr>
            <a:spLocks xmlns:a="http://schemas.openxmlformats.org/drawingml/2006/main" noGrp="1"/>
          </p:cNvSpPr>
          <p:nvPr/>
        </p:nvSpPr>
        <p:spPr>
          <a:xfrm xmlns:a="http://schemas.openxmlformats.org/drawingml/2006/main">
            <a:off x="941832" y="26791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Use the booking data to look at demand, peak periods and the most requested assets.</a:t>
            </a:r>
            <a:endParaRPr sz="1150"/>
          </a:p>
        </p:txBody>
      </p:sp>
      <p:sp>
        <p:nvSpPr>
          <p:cNvPr id="9" name="Shape 7">
            <a:extLst xmlns:a="http://schemas.openxmlformats.org/drawingml/2006/main">
              <a:ext uri="{FF2B5EF4-FFF2-40B4-BE49-F238E27FC236}">
                <a16:creationId xmlns:a16="http://schemas.microsoft.com/office/drawing/2014/main" id="{F04ECE21-2098-4BC2-A1D4-66B94C85D935}"/>
              </a:ext>
            </a:extLst>
          </p:cNvPr>
          <p:cNvSpPr>
            <a:spLocks xmlns:a="http://schemas.openxmlformats.org/drawingml/2006/main" noGrp="1"/>
          </p:cNvSpPr>
          <p:nvPr/>
        </p:nvSpPr>
        <p:spPr>
          <a:xfrm xmlns:a="http://schemas.openxmlformats.org/drawingml/2006/main">
            <a:off x="4361688" y="19659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10" name="Shape 8">
            <a:extLst xmlns:a="http://schemas.openxmlformats.org/drawingml/2006/main">
              <a:ext uri="{FF2B5EF4-FFF2-40B4-BE49-F238E27FC236}">
                <a16:creationId xmlns:a16="http://schemas.microsoft.com/office/drawing/2014/main" id="{9C7F59CF-E573-41C8-A794-19066940E1C6}"/>
              </a:ext>
            </a:extLst>
          </p:cNvPr>
          <p:cNvSpPr>
            <a:spLocks xmlns:a="http://schemas.openxmlformats.org/drawingml/2006/main" noGrp="1"/>
          </p:cNvSpPr>
          <p:nvPr/>
        </p:nvSpPr>
        <p:spPr>
          <a:xfrm xmlns:a="http://schemas.openxmlformats.org/drawingml/2006/main">
            <a:off x="4617720" y="2240280"/>
            <a:ext cx="237744" cy="237744"/>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1" name="Text 9">
            <a:extLst xmlns:a="http://schemas.openxmlformats.org/drawingml/2006/main">
              <a:ext uri="{FF2B5EF4-FFF2-40B4-BE49-F238E27FC236}">
                <a16:creationId xmlns:a16="http://schemas.microsoft.com/office/drawing/2014/main" id="{3868BDF9-6859-4A96-95AD-BDE63707307A}"/>
              </a:ext>
            </a:extLst>
          </p:cNvPr>
          <p:cNvSpPr>
            <a:spLocks xmlns:a="http://schemas.openxmlformats.org/drawingml/2006/main" noGrp="1"/>
          </p:cNvSpPr>
          <p:nvPr/>
        </p:nvSpPr>
        <p:spPr>
          <a:xfrm xmlns:a="http://schemas.openxmlformats.org/drawingml/2006/main">
            <a:off x="4983480" y="21854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Asset purchasing</a:t>
            </a:r>
            <a:endParaRPr sz="1400"/>
          </a:p>
        </p:txBody>
      </p:sp>
      <p:sp>
        <p:nvSpPr>
          <p:cNvPr id="12" name="Text 10">
            <a:extLst xmlns:a="http://schemas.openxmlformats.org/drawingml/2006/main">
              <a:ext uri="{FF2B5EF4-FFF2-40B4-BE49-F238E27FC236}">
                <a16:creationId xmlns:a16="http://schemas.microsoft.com/office/drawing/2014/main" id="{7286D7B6-DFE5-447F-AC42-C8BE76506E3F}"/>
              </a:ext>
            </a:extLst>
          </p:cNvPr>
          <p:cNvSpPr>
            <a:spLocks xmlns:a="http://schemas.openxmlformats.org/drawingml/2006/main" noGrp="1"/>
          </p:cNvSpPr>
          <p:nvPr/>
        </p:nvSpPr>
        <p:spPr>
          <a:xfrm xmlns:a="http://schemas.openxmlformats.org/drawingml/2006/main">
            <a:off x="4617720" y="26791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Use unmet demand and bundle patterns to guide what the studio buys next.</a:t>
            </a:r>
            <a:endParaRPr sz="1150"/>
          </a:p>
        </p:txBody>
      </p:sp>
      <p:sp>
        <p:nvSpPr>
          <p:cNvPr id="13" name="Shape 11">
            <a:extLst xmlns:a="http://schemas.openxmlformats.org/drawingml/2006/main">
              <a:ext uri="{FF2B5EF4-FFF2-40B4-BE49-F238E27FC236}">
                <a16:creationId xmlns:a16="http://schemas.microsoft.com/office/drawing/2014/main" id="{A2F07272-E00D-4C4F-83C6-6069F1715749}"/>
              </a:ext>
            </a:extLst>
          </p:cNvPr>
          <p:cNvSpPr>
            <a:spLocks xmlns:a="http://schemas.openxmlformats.org/drawingml/2006/main" noGrp="1"/>
          </p:cNvSpPr>
          <p:nvPr/>
        </p:nvSpPr>
        <p:spPr>
          <a:xfrm xmlns:a="http://schemas.openxmlformats.org/drawingml/2006/main">
            <a:off x="8037576" y="19659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14" name="Shape 12">
            <a:extLst xmlns:a="http://schemas.openxmlformats.org/drawingml/2006/main">
              <a:ext uri="{FF2B5EF4-FFF2-40B4-BE49-F238E27FC236}">
                <a16:creationId xmlns:a16="http://schemas.microsoft.com/office/drawing/2014/main" id="{BAD931D4-C151-4804-A53F-20A3670F2ED4}"/>
              </a:ext>
            </a:extLst>
          </p:cNvPr>
          <p:cNvSpPr>
            <a:spLocks xmlns:a="http://schemas.openxmlformats.org/drawingml/2006/main" noGrp="1"/>
          </p:cNvSpPr>
          <p:nvPr/>
        </p:nvSpPr>
        <p:spPr>
          <a:xfrm xmlns:a="http://schemas.openxmlformats.org/drawingml/2006/main">
            <a:off x="8293608" y="2240280"/>
            <a:ext cx="237744" cy="237744"/>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15" name="Text 13">
            <a:extLst xmlns:a="http://schemas.openxmlformats.org/drawingml/2006/main">
              <a:ext uri="{FF2B5EF4-FFF2-40B4-BE49-F238E27FC236}">
                <a16:creationId xmlns:a16="http://schemas.microsoft.com/office/drawing/2014/main" id="{A2500D17-EF85-4DED-8BB9-07C87F3B3CC6}"/>
              </a:ext>
            </a:extLst>
          </p:cNvPr>
          <p:cNvSpPr>
            <a:spLocks xmlns:a="http://schemas.openxmlformats.org/drawingml/2006/main" noGrp="1"/>
          </p:cNvSpPr>
          <p:nvPr/>
        </p:nvSpPr>
        <p:spPr>
          <a:xfrm xmlns:a="http://schemas.openxmlformats.org/drawingml/2006/main">
            <a:off x="8659368" y="21854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Room booking API</a:t>
            </a:r>
            <a:endParaRPr sz="1400"/>
          </a:p>
        </p:txBody>
      </p:sp>
      <p:sp>
        <p:nvSpPr>
          <p:cNvPr id="16" name="Text 14">
            <a:extLst xmlns:a="http://schemas.openxmlformats.org/drawingml/2006/main">
              <a:ext uri="{FF2B5EF4-FFF2-40B4-BE49-F238E27FC236}">
                <a16:creationId xmlns:a16="http://schemas.microsoft.com/office/drawing/2014/main" id="{8C2D09F3-731A-468C-9C51-173CDD84AF35}"/>
              </a:ext>
            </a:extLst>
          </p:cNvPr>
          <p:cNvSpPr>
            <a:spLocks xmlns:a="http://schemas.openxmlformats.org/drawingml/2006/main" noGrp="1"/>
          </p:cNvSpPr>
          <p:nvPr/>
        </p:nvSpPr>
        <p:spPr>
          <a:xfrm xmlns:a="http://schemas.openxmlformats.org/drawingml/2006/main">
            <a:off x="8293608" y="26791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If access becomes available, remove the manual Outlook step for studio space.</a:t>
            </a:r>
            <a:endParaRPr sz="1150"/>
          </a:p>
        </p:txBody>
      </p:sp>
      <p:sp>
        <p:nvSpPr>
          <p:cNvPr id="17" name="Shape 15">
            <a:extLst xmlns:a="http://schemas.openxmlformats.org/drawingml/2006/main">
              <a:ext uri="{FF2B5EF4-FFF2-40B4-BE49-F238E27FC236}">
                <a16:creationId xmlns:a16="http://schemas.microsoft.com/office/drawing/2014/main" id="{7315BCCB-AF60-4D4B-9461-3105F65C238B}"/>
              </a:ext>
            </a:extLst>
          </p:cNvPr>
          <p:cNvSpPr>
            <a:spLocks xmlns:a="http://schemas.openxmlformats.org/drawingml/2006/main" noGrp="1"/>
          </p:cNvSpPr>
          <p:nvPr/>
        </p:nvSpPr>
        <p:spPr>
          <a:xfrm xmlns:a="http://schemas.openxmlformats.org/drawingml/2006/main">
            <a:off x="685800" y="37947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18" name="Shape 16">
            <a:extLst xmlns:a="http://schemas.openxmlformats.org/drawingml/2006/main">
              <a:ext uri="{FF2B5EF4-FFF2-40B4-BE49-F238E27FC236}">
                <a16:creationId xmlns:a16="http://schemas.microsoft.com/office/drawing/2014/main" id="{05AC0A3C-AF74-41D3-B938-08EA38C83673}"/>
              </a:ext>
            </a:extLst>
          </p:cNvPr>
          <p:cNvSpPr>
            <a:spLocks xmlns:a="http://schemas.openxmlformats.org/drawingml/2006/main" noGrp="1"/>
          </p:cNvSpPr>
          <p:nvPr/>
        </p:nvSpPr>
        <p:spPr>
          <a:xfrm xmlns:a="http://schemas.openxmlformats.org/drawingml/2006/main">
            <a:off x="941832" y="4069080"/>
            <a:ext cx="237744" cy="237744"/>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19" name="Text 17">
            <a:extLst xmlns:a="http://schemas.openxmlformats.org/drawingml/2006/main">
              <a:ext uri="{FF2B5EF4-FFF2-40B4-BE49-F238E27FC236}">
                <a16:creationId xmlns:a16="http://schemas.microsoft.com/office/drawing/2014/main" id="{37A8245A-359A-47F2-A056-BD01668C32F8}"/>
              </a:ext>
            </a:extLst>
          </p:cNvPr>
          <p:cNvSpPr>
            <a:spLocks xmlns:a="http://schemas.openxmlformats.org/drawingml/2006/main" noGrp="1"/>
          </p:cNvSpPr>
          <p:nvPr/>
        </p:nvSpPr>
        <p:spPr>
          <a:xfrm xmlns:a="http://schemas.openxmlformats.org/drawingml/2006/main">
            <a:off x="1307592" y="40142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Asset condition history</a:t>
            </a:r>
            <a:endParaRPr sz="1400"/>
          </a:p>
        </p:txBody>
      </p:sp>
      <p:sp>
        <p:nvSpPr>
          <p:cNvPr id="20" name="Text 18">
            <a:extLst xmlns:a="http://schemas.openxmlformats.org/drawingml/2006/main">
              <a:ext uri="{FF2B5EF4-FFF2-40B4-BE49-F238E27FC236}">
                <a16:creationId xmlns:a16="http://schemas.microsoft.com/office/drawing/2014/main" id="{1A759F9E-063F-4643-A667-7379FEE7BCB8}"/>
              </a:ext>
            </a:extLst>
          </p:cNvPr>
          <p:cNvSpPr>
            <a:spLocks xmlns:a="http://schemas.openxmlformats.org/drawingml/2006/main" noGrp="1"/>
          </p:cNvSpPr>
          <p:nvPr/>
        </p:nvSpPr>
        <p:spPr>
          <a:xfrm xmlns:a="http://schemas.openxmlformats.org/drawingml/2006/main">
            <a:off x="941832" y="45079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Track issues per asset over time to spot equipment that keeps coming back damaged.</a:t>
            </a:r>
            <a:endParaRPr sz="1150"/>
          </a:p>
        </p:txBody>
      </p:sp>
      <p:sp>
        <p:nvSpPr>
          <p:cNvPr id="21" name="Shape 19">
            <a:extLst xmlns:a="http://schemas.openxmlformats.org/drawingml/2006/main">
              <a:ext uri="{FF2B5EF4-FFF2-40B4-BE49-F238E27FC236}">
                <a16:creationId xmlns:a16="http://schemas.microsoft.com/office/drawing/2014/main" id="{C76D0ACB-E14D-426C-AC0F-E4AF7041246E}"/>
              </a:ext>
            </a:extLst>
          </p:cNvPr>
          <p:cNvSpPr>
            <a:spLocks xmlns:a="http://schemas.openxmlformats.org/drawingml/2006/main" noGrp="1"/>
          </p:cNvSpPr>
          <p:nvPr/>
        </p:nvSpPr>
        <p:spPr>
          <a:xfrm xmlns:a="http://schemas.openxmlformats.org/drawingml/2006/main">
            <a:off x="4361688" y="37947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22" name="Shape 20">
            <a:extLst xmlns:a="http://schemas.openxmlformats.org/drawingml/2006/main">
              <a:ext uri="{FF2B5EF4-FFF2-40B4-BE49-F238E27FC236}">
                <a16:creationId xmlns:a16="http://schemas.microsoft.com/office/drawing/2014/main" id="{0F170A1B-3E65-4CAF-8FED-80F1B8C37DEF}"/>
              </a:ext>
            </a:extLst>
          </p:cNvPr>
          <p:cNvSpPr>
            <a:spLocks xmlns:a="http://schemas.openxmlformats.org/drawingml/2006/main" noGrp="1"/>
          </p:cNvSpPr>
          <p:nvPr/>
        </p:nvSpPr>
        <p:spPr>
          <a:xfrm xmlns:a="http://schemas.openxmlformats.org/drawingml/2006/main">
            <a:off x="4617720" y="4069080"/>
            <a:ext cx="237744" cy="237744"/>
          </a:xfrm>
          <a:prstGeom xmlns:a="http://schemas.openxmlformats.org/drawingml/2006/main" prst="ellipse">
            <a:avLst/>
          </a:prstGeom>
          <a:solidFill xmlns:a="http://schemas.openxmlformats.org/drawingml/2006/main">
            <a:srgbClr val="D98E22"/>
          </a:solidFill>
          <a:ln xmlns:a="http://schemas.openxmlformats.org/drawingml/2006/main" w="12700">
            <a:solidFill>
              <a:srgbClr val="D98E22"/>
            </a:solidFill>
            <a:prstDash val="solid"/>
          </a:ln>
        </p:spPr>
      </p:sp>
      <p:sp>
        <p:nvSpPr>
          <p:cNvPr id="23" name="Text 21">
            <a:extLst xmlns:a="http://schemas.openxmlformats.org/drawingml/2006/main">
              <a:ext uri="{FF2B5EF4-FFF2-40B4-BE49-F238E27FC236}">
                <a16:creationId xmlns:a16="http://schemas.microsoft.com/office/drawing/2014/main" id="{EB95A3FA-EF59-43D8-85E3-D989E0792390}"/>
              </a:ext>
            </a:extLst>
          </p:cNvPr>
          <p:cNvSpPr>
            <a:spLocks xmlns:a="http://schemas.openxmlformats.org/drawingml/2006/main" noGrp="1"/>
          </p:cNvSpPr>
          <p:nvPr/>
        </p:nvSpPr>
        <p:spPr>
          <a:xfrm xmlns:a="http://schemas.openxmlformats.org/drawingml/2006/main">
            <a:off x="4983480" y="40142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Prompt-built apps</a:t>
            </a:r>
            <a:endParaRPr sz="1400"/>
          </a:p>
        </p:txBody>
      </p:sp>
      <p:sp>
        <p:nvSpPr>
          <p:cNvPr id="24" name="Text 22">
            <a:extLst xmlns:a="http://schemas.openxmlformats.org/drawingml/2006/main">
              <a:ext uri="{FF2B5EF4-FFF2-40B4-BE49-F238E27FC236}">
                <a16:creationId xmlns:a16="http://schemas.microsoft.com/office/drawing/2014/main" id="{CAAE4401-4211-4ABD-A0B9-16F3C8843B83}"/>
              </a:ext>
            </a:extLst>
          </p:cNvPr>
          <p:cNvSpPr>
            <a:spLocks xmlns:a="http://schemas.openxmlformats.org/drawingml/2006/main" noGrp="1"/>
          </p:cNvSpPr>
          <p:nvPr/>
        </p:nvSpPr>
        <p:spPr>
          <a:xfrm xmlns:a="http://schemas.openxmlformats.org/drawingml/2006/main">
            <a:off x="4617720" y="45079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Revisit AI-assisted building in Power Apps if organisation policy allows it.</a:t>
            </a:r>
            <a:endParaRPr sz="1150"/>
          </a:p>
        </p:txBody>
      </p:sp>
      <p:sp>
        <p:nvSpPr>
          <p:cNvPr id="25" name="Shape 23">
            <a:extLst xmlns:a="http://schemas.openxmlformats.org/drawingml/2006/main">
              <a:ext uri="{FF2B5EF4-FFF2-40B4-BE49-F238E27FC236}">
                <a16:creationId xmlns:a16="http://schemas.microsoft.com/office/drawing/2014/main" id="{66C88B59-C8EF-4138-AAB3-CECD0F79A925}"/>
              </a:ext>
            </a:extLst>
          </p:cNvPr>
          <p:cNvSpPr>
            <a:spLocks xmlns:a="http://schemas.openxmlformats.org/drawingml/2006/main" noGrp="1"/>
          </p:cNvSpPr>
          <p:nvPr/>
        </p:nvSpPr>
        <p:spPr>
          <a:xfrm xmlns:a="http://schemas.openxmlformats.org/drawingml/2006/main">
            <a:off x="8037576" y="3794760"/>
            <a:ext cx="3401568" cy="1554480"/>
          </a:xfrm>
          <a:prstGeom xmlns:a="http://schemas.openxmlformats.org/drawingml/2006/main" prst="roundRect">
            <a:avLst>
              <a:gd name="adj" fmla="val 2941"/>
            </a:avLst>
          </a:prstGeom>
          <a:solidFill xmlns:a="http://schemas.openxmlformats.org/drawingml/2006/main">
            <a:srgbClr val="FFFFFF"/>
          </a:solidFill>
          <a:ln xmlns:a="http://schemas.openxmlformats.org/drawingml/2006/main" w="11430">
            <a:solidFill>
              <a:srgbClr val="E3DCD4"/>
            </a:solidFill>
            <a:prstDash val="solid"/>
          </a:ln>
        </p:spPr>
      </p:sp>
      <p:sp>
        <p:nvSpPr>
          <p:cNvPr id="26" name="Shape 24">
            <a:extLst xmlns:a="http://schemas.openxmlformats.org/drawingml/2006/main">
              <a:ext uri="{FF2B5EF4-FFF2-40B4-BE49-F238E27FC236}">
                <a16:creationId xmlns:a16="http://schemas.microsoft.com/office/drawing/2014/main" id="{DE96201D-6289-4D8D-8FE7-E3ABC1F6B6E4}"/>
              </a:ext>
            </a:extLst>
          </p:cNvPr>
          <p:cNvSpPr>
            <a:spLocks xmlns:a="http://schemas.openxmlformats.org/drawingml/2006/main" noGrp="1"/>
          </p:cNvSpPr>
          <p:nvPr/>
        </p:nvSpPr>
        <p:spPr>
          <a:xfrm xmlns:a="http://schemas.openxmlformats.org/drawingml/2006/main">
            <a:off x="8293608" y="4069080"/>
            <a:ext cx="237744" cy="237744"/>
          </a:xfrm>
          <a:prstGeom xmlns:a="http://schemas.openxmlformats.org/drawingml/2006/main" prst="ellipse">
            <a:avLst/>
          </a:prstGeom>
          <a:solidFill xmlns:a="http://schemas.openxmlformats.org/drawingml/2006/main">
            <a:srgbClr val="1C7A66"/>
          </a:solidFill>
          <a:ln xmlns:a="http://schemas.openxmlformats.org/drawingml/2006/main" w="12700">
            <a:solidFill>
              <a:srgbClr val="1C7A66"/>
            </a:solidFill>
            <a:prstDash val="solid"/>
          </a:ln>
        </p:spPr>
      </p:sp>
      <p:sp>
        <p:nvSpPr>
          <p:cNvPr id="27" name="Text 25">
            <a:extLst xmlns:a="http://schemas.openxmlformats.org/drawingml/2006/main">
              <a:ext uri="{FF2B5EF4-FFF2-40B4-BE49-F238E27FC236}">
                <a16:creationId xmlns:a16="http://schemas.microsoft.com/office/drawing/2014/main" id="{6EFDC756-9E33-4058-9E14-522064786FF9}"/>
              </a:ext>
            </a:extLst>
          </p:cNvPr>
          <p:cNvSpPr>
            <a:spLocks xmlns:a="http://schemas.openxmlformats.org/drawingml/2006/main" noGrp="1"/>
          </p:cNvSpPr>
          <p:nvPr/>
        </p:nvSpPr>
        <p:spPr>
          <a:xfrm xmlns:a="http://schemas.openxmlformats.org/drawingml/2006/main">
            <a:off x="8659368" y="4014216"/>
            <a:ext cx="2523744"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33241C"/>
                </a:solidFill>
                <a:latin typeface="Cambria"/>
                <a:ea typeface="Cambria"/>
                <a:cs typeface="Cambria"/>
              </a:rPr>
              <a:t>Wider use</a:t>
            </a:r>
            <a:endParaRPr sz="1400"/>
          </a:p>
        </p:txBody>
      </p:sp>
      <p:sp>
        <p:nvSpPr>
          <p:cNvPr id="28" name="Text 26">
            <a:extLst xmlns:a="http://schemas.openxmlformats.org/drawingml/2006/main">
              <a:ext uri="{FF2B5EF4-FFF2-40B4-BE49-F238E27FC236}">
                <a16:creationId xmlns:a16="http://schemas.microsoft.com/office/drawing/2014/main" id="{D2190753-F16D-4ED7-A017-55085A009436}"/>
              </a:ext>
            </a:extLst>
          </p:cNvPr>
          <p:cNvSpPr>
            <a:spLocks xmlns:a="http://schemas.openxmlformats.org/drawingml/2006/main" noGrp="1"/>
          </p:cNvSpPr>
          <p:nvPr/>
        </p:nvSpPr>
        <p:spPr>
          <a:xfrm xmlns:a="http://schemas.openxmlformats.org/drawingml/2006/main">
            <a:off x="8293608" y="4507992"/>
            <a:ext cx="2889504" cy="7772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550"/>
              </a:lnSpc>
              <a:buNone/>
            </a:pPr>
            <a:r>
              <a:rPr sz="1150">
                <a:solidFill>
                  <a:srgbClr val="5E534B"/>
                </a:solidFill>
                <a:latin typeface="Calibri"/>
                <a:ea typeface="Calibri"/>
                <a:cs typeface="Calibri"/>
              </a:rPr>
              <a:t>The same pattern could work for any shared resource in the business.</a:t>
            </a:r>
            <a:endParaRPr sz="1150"/>
          </a:p>
        </p:txBody>
      </p:sp>
    </p:spTree>
    <p:extLst>
      <p:ext uri="{BB962C8B-B14F-4D97-AF65-F5344CB8AC3E}">
        <p14:creationId xmlns:p14="http://schemas.microsoft.com/office/powerpoint/2010/main" val="895981656"/>
      </p:ext>
    </p:extLst>
  </p:cSld>
</p:sld>
</file>

<file path=ppt/slides/slide37.xml><?xml version="1.0" encoding="utf-8"?>
<p:sld xmlns:p="http://schemas.openxmlformats.org/presentationml/2006/main">
  <p:cSld>
    <p:bg>
      <p:bgPr>
        <a:solidFill xmlns:a="http://schemas.openxmlformats.org/drawingml/2006/main">
          <a:srgbClr val="33241C"/>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A86B7E6E-79F6-4E7F-AAFB-3F93D63D5A3F}"/>
              </a:ext>
            </a:extLst>
          </p:cNvPr>
          <p:cNvSpPr>
            <a:spLocks xmlns:a="http://schemas.openxmlformats.org/drawingml/2006/main" noGrp="1"/>
          </p:cNvSpPr>
          <p:nvPr/>
        </p:nvSpPr>
        <p:spPr>
          <a:xfrm xmlns:a="http://schemas.openxmlformats.org/drawingml/2006/main">
            <a:off x="914400" y="1234440"/>
            <a:ext cx="100584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rgbClr val="D98E22"/>
                </a:solidFill>
                <a:latin typeface="Calibri"/>
                <a:ea typeface="Calibri"/>
                <a:cs typeface="Calibri"/>
              </a:rPr>
              <a:t>WHAT CHANGED</a:t>
            </a:r>
            <a:endParaRPr sz="1100"/>
          </a:p>
        </p:txBody>
      </p:sp>
      <p:sp>
        <p:nvSpPr>
          <p:cNvPr id="3" name="Text 1">
            <a:extLst xmlns:a="http://schemas.openxmlformats.org/drawingml/2006/main">
              <a:ext uri="{FF2B5EF4-FFF2-40B4-BE49-F238E27FC236}">
                <a16:creationId xmlns:a16="http://schemas.microsoft.com/office/drawing/2014/main" id="{DE476E2F-CA61-4D79-B2F9-3BB6B7D7368E}"/>
              </a:ext>
            </a:extLst>
          </p:cNvPr>
          <p:cNvSpPr>
            <a:spLocks xmlns:a="http://schemas.openxmlformats.org/drawingml/2006/main" noGrp="1"/>
          </p:cNvSpPr>
          <p:nvPr/>
        </p:nvSpPr>
        <p:spPr>
          <a:xfrm xmlns:a="http://schemas.openxmlformats.org/drawingml/2006/main">
            <a:off x="914400" y="1691640"/>
            <a:ext cx="42976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9C8B7D"/>
                </a:solidFill>
                <a:latin typeface="Calibri"/>
                <a:ea typeface="Calibri"/>
                <a:cs typeface="Calibri"/>
              </a:rPr>
              <a:t>Space in Outlook, assets by email</a:t>
            </a:r>
            <a:endParaRPr sz="1200"/>
          </a:p>
        </p:txBody>
      </p:sp>
      <p:sp>
        <p:nvSpPr>
          <p:cNvPr id="4" name="Shape 2">
            <a:extLst xmlns:a="http://schemas.openxmlformats.org/drawingml/2006/main">
              <a:ext uri="{FF2B5EF4-FFF2-40B4-BE49-F238E27FC236}">
                <a16:creationId xmlns:a16="http://schemas.microsoft.com/office/drawing/2014/main" id="{35DA488D-FE6A-4D09-A292-0662A7AAC18C}"/>
              </a:ext>
            </a:extLst>
          </p:cNvPr>
          <p:cNvSpPr>
            <a:spLocks xmlns:a="http://schemas.openxmlformats.org/drawingml/2006/main" noGrp="1"/>
          </p:cNvSpPr>
          <p:nvPr/>
        </p:nvSpPr>
        <p:spPr>
          <a:xfrm xmlns:a="http://schemas.openxmlformats.org/drawingml/2006/main">
            <a:off x="5440680" y="1837944"/>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5" name="Text 3">
            <a:extLst xmlns:a="http://schemas.openxmlformats.org/drawingml/2006/main">
              <a:ext uri="{FF2B5EF4-FFF2-40B4-BE49-F238E27FC236}">
                <a16:creationId xmlns:a16="http://schemas.microsoft.com/office/drawing/2014/main" id="{7A507675-B58F-4941-9AC8-132F989AA6DC}"/>
              </a:ext>
            </a:extLst>
          </p:cNvPr>
          <p:cNvSpPr>
            <a:spLocks xmlns:a="http://schemas.openxmlformats.org/drawingml/2006/main" noGrp="1"/>
          </p:cNvSpPr>
          <p:nvPr/>
        </p:nvSpPr>
        <p:spPr>
          <a:xfrm xmlns:a="http://schemas.openxmlformats.org/drawingml/2006/main">
            <a:off x="5943600" y="1691640"/>
            <a:ext cx="5303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0E7DE"/>
                </a:solidFill>
                <a:latin typeface="Calibri"/>
                <a:ea typeface="Calibri"/>
                <a:cs typeface="Calibri"/>
              </a:rPr>
              <a:t>One app for space, assets, or both</a:t>
            </a:r>
            <a:endParaRPr sz="1200"/>
          </a:p>
        </p:txBody>
      </p:sp>
      <p:sp>
        <p:nvSpPr>
          <p:cNvPr id="6" name="Text 4">
            <a:extLst xmlns:a="http://schemas.openxmlformats.org/drawingml/2006/main">
              <a:ext uri="{FF2B5EF4-FFF2-40B4-BE49-F238E27FC236}">
                <a16:creationId xmlns:a16="http://schemas.microsoft.com/office/drawing/2014/main" id="{22500180-12F5-4B09-8FB4-052178A158F0}"/>
              </a:ext>
            </a:extLst>
          </p:cNvPr>
          <p:cNvSpPr>
            <a:spLocks xmlns:a="http://schemas.openxmlformats.org/drawingml/2006/main" noGrp="1"/>
          </p:cNvSpPr>
          <p:nvPr/>
        </p:nvSpPr>
        <p:spPr>
          <a:xfrm xmlns:a="http://schemas.openxmlformats.org/drawingml/2006/main">
            <a:off x="914400" y="2221992"/>
            <a:ext cx="42976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9C8B7D"/>
                </a:solidFill>
                <a:latin typeface="Calibri"/>
                <a:ea typeface="Calibri"/>
                <a:cs typeface="Calibri"/>
              </a:rPr>
              <a:t>No shared view of what the studio has</a:t>
            </a:r>
            <a:endParaRPr sz="1200"/>
          </a:p>
        </p:txBody>
      </p:sp>
      <p:sp>
        <p:nvSpPr>
          <p:cNvPr id="7" name="Shape 5">
            <a:extLst xmlns:a="http://schemas.openxmlformats.org/drawingml/2006/main">
              <a:ext uri="{FF2B5EF4-FFF2-40B4-BE49-F238E27FC236}">
                <a16:creationId xmlns:a16="http://schemas.microsoft.com/office/drawing/2014/main" id="{DE0F9CB1-DC3F-43DE-9372-C76A263338A7}"/>
              </a:ext>
            </a:extLst>
          </p:cNvPr>
          <p:cNvSpPr>
            <a:spLocks xmlns:a="http://schemas.openxmlformats.org/drawingml/2006/main" noGrp="1"/>
          </p:cNvSpPr>
          <p:nvPr/>
        </p:nvSpPr>
        <p:spPr>
          <a:xfrm xmlns:a="http://schemas.openxmlformats.org/drawingml/2006/main">
            <a:off x="5440680" y="2368296"/>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8" name="Text 6">
            <a:extLst xmlns:a="http://schemas.openxmlformats.org/drawingml/2006/main">
              <a:ext uri="{FF2B5EF4-FFF2-40B4-BE49-F238E27FC236}">
                <a16:creationId xmlns:a16="http://schemas.microsoft.com/office/drawing/2014/main" id="{95802CF5-1C20-4A05-8695-0C2E735018D6}"/>
              </a:ext>
            </a:extLst>
          </p:cNvPr>
          <p:cNvSpPr>
            <a:spLocks xmlns:a="http://schemas.openxmlformats.org/drawingml/2006/main" noGrp="1"/>
          </p:cNvSpPr>
          <p:nvPr/>
        </p:nvSpPr>
        <p:spPr>
          <a:xfrm xmlns:a="http://schemas.openxmlformats.org/drawingml/2006/main">
            <a:off x="5943600" y="2221992"/>
            <a:ext cx="5303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0E7DE"/>
                </a:solidFill>
                <a:latin typeface="Calibri"/>
                <a:ea typeface="Calibri"/>
                <a:cs typeface="Calibri"/>
              </a:rPr>
              <a:t>A browsable asset list by category, with bundles</a:t>
            </a:r>
            <a:endParaRPr sz="1200"/>
          </a:p>
        </p:txBody>
      </p:sp>
      <p:sp>
        <p:nvSpPr>
          <p:cNvPr id="9" name="Text 7">
            <a:extLst xmlns:a="http://schemas.openxmlformats.org/drawingml/2006/main">
              <a:ext uri="{FF2B5EF4-FFF2-40B4-BE49-F238E27FC236}">
                <a16:creationId xmlns:a16="http://schemas.microsoft.com/office/drawing/2014/main" id="{9319AED5-F5A1-427B-A785-96AEFDEF5449}"/>
              </a:ext>
            </a:extLst>
          </p:cNvPr>
          <p:cNvSpPr>
            <a:spLocks xmlns:a="http://schemas.openxmlformats.org/drawingml/2006/main" noGrp="1"/>
          </p:cNvSpPr>
          <p:nvPr/>
        </p:nvSpPr>
        <p:spPr>
          <a:xfrm xmlns:a="http://schemas.openxmlformats.org/drawingml/2006/main">
            <a:off x="914400" y="2752344"/>
            <a:ext cx="42976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9C8B7D"/>
                </a:solidFill>
                <a:latin typeface="Calibri"/>
                <a:ea typeface="Calibri"/>
                <a:cs typeface="Calibri"/>
              </a:rPr>
              <a:t>Requests chased by hand on both sides</a:t>
            </a:r>
            <a:endParaRPr sz="1200"/>
          </a:p>
        </p:txBody>
      </p:sp>
      <p:sp>
        <p:nvSpPr>
          <p:cNvPr id="10" name="Shape 8">
            <a:extLst xmlns:a="http://schemas.openxmlformats.org/drawingml/2006/main">
              <a:ext uri="{FF2B5EF4-FFF2-40B4-BE49-F238E27FC236}">
                <a16:creationId xmlns:a16="http://schemas.microsoft.com/office/drawing/2014/main" id="{1DC8B080-6493-49A3-BAE2-9606432733E5}"/>
              </a:ext>
            </a:extLst>
          </p:cNvPr>
          <p:cNvSpPr>
            <a:spLocks xmlns:a="http://schemas.openxmlformats.org/drawingml/2006/main" noGrp="1"/>
          </p:cNvSpPr>
          <p:nvPr/>
        </p:nvSpPr>
        <p:spPr>
          <a:xfrm xmlns:a="http://schemas.openxmlformats.org/drawingml/2006/main">
            <a:off x="5440680" y="2898648"/>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11" name="Text 9">
            <a:extLst xmlns:a="http://schemas.openxmlformats.org/drawingml/2006/main">
              <a:ext uri="{FF2B5EF4-FFF2-40B4-BE49-F238E27FC236}">
                <a16:creationId xmlns:a16="http://schemas.microsoft.com/office/drawing/2014/main" id="{6CD8B8AE-6AA2-4081-98A0-D6B8DFB756A4}"/>
              </a:ext>
            </a:extLst>
          </p:cNvPr>
          <p:cNvSpPr>
            <a:spLocks xmlns:a="http://schemas.openxmlformats.org/drawingml/2006/main" noGrp="1"/>
          </p:cNvSpPr>
          <p:nvPr/>
        </p:nvSpPr>
        <p:spPr>
          <a:xfrm xmlns:a="http://schemas.openxmlformats.org/drawingml/2006/main">
            <a:off x="5943600" y="2752344"/>
            <a:ext cx="5303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0E7DE"/>
                </a:solidFill>
                <a:latin typeface="Calibri"/>
                <a:ea typeface="Calibri"/>
                <a:cs typeface="Calibri"/>
              </a:rPr>
              <a:t>Request, approval, decline and cancellation emails sent automatically</a:t>
            </a:r>
            <a:endParaRPr sz="1200"/>
          </a:p>
        </p:txBody>
      </p:sp>
      <p:sp>
        <p:nvSpPr>
          <p:cNvPr id="12" name="Text 10">
            <a:extLst xmlns:a="http://schemas.openxmlformats.org/drawingml/2006/main">
              <a:ext uri="{FF2B5EF4-FFF2-40B4-BE49-F238E27FC236}">
                <a16:creationId xmlns:a16="http://schemas.microsoft.com/office/drawing/2014/main" id="{3A563374-65B5-4430-8C1F-B549F6C71098}"/>
              </a:ext>
            </a:extLst>
          </p:cNvPr>
          <p:cNvSpPr>
            <a:spLocks xmlns:a="http://schemas.openxmlformats.org/drawingml/2006/main" noGrp="1"/>
          </p:cNvSpPr>
          <p:nvPr/>
        </p:nvSpPr>
        <p:spPr>
          <a:xfrm xmlns:a="http://schemas.openxmlformats.org/drawingml/2006/main">
            <a:off x="914400" y="3282696"/>
            <a:ext cx="42976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9C8B7D"/>
                </a:solidFill>
                <a:latin typeface="Calibri"/>
                <a:ea typeface="Calibri"/>
                <a:cs typeface="Calibri"/>
              </a:rPr>
              <a:t>Returns inspected informally, recorded nowhere</a:t>
            </a:r>
            <a:endParaRPr sz="1200"/>
          </a:p>
        </p:txBody>
      </p:sp>
      <p:sp>
        <p:nvSpPr>
          <p:cNvPr id="13" name="Shape 11">
            <a:extLst xmlns:a="http://schemas.openxmlformats.org/drawingml/2006/main">
              <a:ext uri="{FF2B5EF4-FFF2-40B4-BE49-F238E27FC236}">
                <a16:creationId xmlns:a16="http://schemas.microsoft.com/office/drawing/2014/main" id="{2B66F684-97AC-43AA-AD72-F95B4A9BA7F5}"/>
              </a:ext>
            </a:extLst>
          </p:cNvPr>
          <p:cNvSpPr>
            <a:spLocks xmlns:a="http://schemas.openxmlformats.org/drawingml/2006/main" noGrp="1"/>
          </p:cNvSpPr>
          <p:nvPr/>
        </p:nvSpPr>
        <p:spPr>
          <a:xfrm xmlns:a="http://schemas.openxmlformats.org/drawingml/2006/main">
            <a:off x="5440680" y="3429000"/>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14" name="Text 12">
            <a:extLst xmlns:a="http://schemas.openxmlformats.org/drawingml/2006/main">
              <a:ext uri="{FF2B5EF4-FFF2-40B4-BE49-F238E27FC236}">
                <a16:creationId xmlns:a16="http://schemas.microsoft.com/office/drawing/2014/main" id="{997C1E06-08BD-47C0-A7C5-AAD411C10D14}"/>
              </a:ext>
            </a:extLst>
          </p:cNvPr>
          <p:cNvSpPr>
            <a:spLocks xmlns:a="http://schemas.openxmlformats.org/drawingml/2006/main" noGrp="1"/>
          </p:cNvSpPr>
          <p:nvPr/>
        </p:nvSpPr>
        <p:spPr>
          <a:xfrm xmlns:a="http://schemas.openxmlformats.org/drawingml/2006/main">
            <a:off x="5943600" y="3282696"/>
            <a:ext cx="5303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0E7DE"/>
                </a:solidFill>
                <a:latin typeface="Calibri"/>
                <a:ea typeface="Calibri"/>
                <a:cs typeface="Calibri"/>
              </a:rPr>
              <a:t>Returns with issues documented, photos named and filed</a:t>
            </a:r>
            <a:endParaRPr sz="1200"/>
          </a:p>
        </p:txBody>
      </p:sp>
      <p:sp>
        <p:nvSpPr>
          <p:cNvPr id="15" name="Text 13">
            <a:extLst xmlns:a="http://schemas.openxmlformats.org/drawingml/2006/main">
              <a:ext uri="{FF2B5EF4-FFF2-40B4-BE49-F238E27FC236}">
                <a16:creationId xmlns:a16="http://schemas.microsoft.com/office/drawing/2014/main" id="{88E44DFB-7A71-486E-BECB-229B371CB2F1}"/>
              </a:ext>
            </a:extLst>
          </p:cNvPr>
          <p:cNvSpPr>
            <a:spLocks xmlns:a="http://schemas.openxmlformats.org/drawingml/2006/main" noGrp="1"/>
          </p:cNvSpPr>
          <p:nvPr/>
        </p:nvSpPr>
        <p:spPr>
          <a:xfrm xmlns:a="http://schemas.openxmlformats.org/drawingml/2006/main">
            <a:off x="914400" y="3813048"/>
            <a:ext cx="42976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a:solidFill>
                  <a:srgbClr val="9C8B7D"/>
                </a:solidFill>
                <a:latin typeface="Calibri"/>
                <a:ea typeface="Calibri"/>
                <a:cs typeface="Calibri"/>
              </a:rPr>
              <a:t>No data on usage</a:t>
            </a:r>
            <a:endParaRPr sz="1200"/>
          </a:p>
        </p:txBody>
      </p:sp>
      <p:sp>
        <p:nvSpPr>
          <p:cNvPr id="16" name="Shape 14">
            <a:extLst xmlns:a="http://schemas.openxmlformats.org/drawingml/2006/main">
              <a:ext uri="{FF2B5EF4-FFF2-40B4-BE49-F238E27FC236}">
                <a16:creationId xmlns:a16="http://schemas.microsoft.com/office/drawing/2014/main" id="{CF1B648D-3129-464F-A10E-9B85493D3278}"/>
              </a:ext>
            </a:extLst>
          </p:cNvPr>
          <p:cNvSpPr>
            <a:spLocks xmlns:a="http://schemas.openxmlformats.org/drawingml/2006/main" noGrp="1"/>
          </p:cNvSpPr>
          <p:nvPr/>
        </p:nvSpPr>
        <p:spPr>
          <a:xfrm xmlns:a="http://schemas.openxmlformats.org/drawingml/2006/main">
            <a:off x="5440680" y="3959352"/>
            <a:ext cx="274320" cy="164592"/>
          </a:xfrm>
          <a:prstGeom xmlns:a="http://schemas.openxmlformats.org/drawingml/2006/main" prst="rightArrow">
            <a:avLst/>
          </a:prstGeom>
          <a:solidFill xmlns:a="http://schemas.openxmlformats.org/drawingml/2006/main">
            <a:srgbClr val="CFC4B9"/>
          </a:solidFill>
          <a:ln xmlns:a="http://schemas.openxmlformats.org/drawingml/2006/main" w="12700">
            <a:solidFill>
              <a:srgbClr val="CFC4B9"/>
            </a:solidFill>
            <a:prstDash val="solid"/>
          </a:ln>
        </p:spPr>
      </p:sp>
      <p:sp>
        <p:nvSpPr>
          <p:cNvPr id="17" name="Text 15">
            <a:extLst xmlns:a="http://schemas.openxmlformats.org/drawingml/2006/main">
              <a:ext uri="{FF2B5EF4-FFF2-40B4-BE49-F238E27FC236}">
                <a16:creationId xmlns:a16="http://schemas.microsoft.com/office/drawing/2014/main" id="{2DD8FEB9-1657-497F-9E5A-EF06B796C34B}"/>
              </a:ext>
            </a:extLst>
          </p:cNvPr>
          <p:cNvSpPr>
            <a:spLocks xmlns:a="http://schemas.openxmlformats.org/drawingml/2006/main" noGrp="1"/>
          </p:cNvSpPr>
          <p:nvPr/>
        </p:nvSpPr>
        <p:spPr>
          <a:xfrm xmlns:a="http://schemas.openxmlformats.org/drawingml/2006/main">
            <a:off x="5943600" y="3813048"/>
            <a:ext cx="5303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0E7DE"/>
                </a:solidFill>
                <a:latin typeface="Calibri"/>
                <a:ea typeface="Calibri"/>
                <a:cs typeface="Calibri"/>
              </a:rPr>
              <a:t>Every booking recorded as data the studio can use</a:t>
            </a:r>
            <a:endParaRPr sz="1200"/>
          </a:p>
        </p:txBody>
      </p:sp>
      <p:sp>
        <p:nvSpPr>
          <p:cNvPr id="18" name="Shape 16">
            <a:extLst xmlns:a="http://schemas.openxmlformats.org/drawingml/2006/main">
              <a:ext uri="{FF2B5EF4-FFF2-40B4-BE49-F238E27FC236}">
                <a16:creationId xmlns:a16="http://schemas.microsoft.com/office/drawing/2014/main" id="{BB750BCD-1F3D-4CBF-BB68-2ED8B21A9003}"/>
              </a:ext>
            </a:extLst>
          </p:cNvPr>
          <p:cNvSpPr>
            <a:spLocks xmlns:a="http://schemas.openxmlformats.org/drawingml/2006/main" noGrp="1"/>
          </p:cNvSpPr>
          <p:nvPr/>
        </p:nvSpPr>
        <p:spPr>
          <a:xfrm xmlns:a="http://schemas.openxmlformats.org/drawingml/2006/main">
            <a:off x="941832" y="4709160"/>
            <a:ext cx="1280160" cy="27432"/>
          </a:xfrm>
          <a:prstGeom xmlns:a="http://schemas.openxmlformats.org/drawingml/2006/main" prst="rect">
            <a:avLst/>
          </a:prstGeom>
          <a:solidFill xmlns:a="http://schemas.openxmlformats.org/drawingml/2006/main">
            <a:srgbClr val="D98E22"/>
          </a:solidFill>
          <a:ln xmlns:a="http://schemas.openxmlformats.org/drawingml/2006/main" w="12700">
            <a:solidFill>
              <a:srgbClr val="D98E22"/>
            </a:solidFill>
            <a:prstDash val="solid"/>
          </a:ln>
        </p:spPr>
      </p:sp>
      <p:sp>
        <p:nvSpPr>
          <p:cNvPr id="19" name="Text 17">
            <a:extLst xmlns:a="http://schemas.openxmlformats.org/drawingml/2006/main">
              <a:ext uri="{FF2B5EF4-FFF2-40B4-BE49-F238E27FC236}">
                <a16:creationId xmlns:a16="http://schemas.microsoft.com/office/drawing/2014/main" id="{8199E534-F521-4E38-AA01-63E5AB777E5C}"/>
              </a:ext>
            </a:extLst>
          </p:cNvPr>
          <p:cNvSpPr>
            <a:spLocks xmlns:a="http://schemas.openxmlformats.org/drawingml/2006/main" noGrp="1"/>
          </p:cNvSpPr>
          <p:nvPr/>
        </p:nvSpPr>
        <p:spPr>
          <a:xfrm xmlns:a="http://schemas.openxmlformats.org/drawingml/2006/main">
            <a:off x="914400" y="4937760"/>
            <a:ext cx="54864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200" b="1">
                <a:solidFill>
                  <a:srgbClr val="FFFFFF"/>
                </a:solidFill>
                <a:latin typeface="Cambria"/>
                <a:ea typeface="Cambria"/>
                <a:cs typeface="Cambria"/>
              </a:rPr>
              <a:t>Thank you</a:t>
            </a:r>
            <a:endParaRPr sz="2200"/>
          </a:p>
        </p:txBody>
      </p:sp>
      <p:sp>
        <p:nvSpPr>
          <p:cNvPr id="20" name="Text 18">
            <a:extLst xmlns:a="http://schemas.openxmlformats.org/drawingml/2006/main">
              <a:ext uri="{FF2B5EF4-FFF2-40B4-BE49-F238E27FC236}">
                <a16:creationId xmlns:a16="http://schemas.microsoft.com/office/drawing/2014/main" id="{D83AF69F-CA82-4406-B25D-99511AC2299A}"/>
              </a:ext>
            </a:extLst>
          </p:cNvPr>
          <p:cNvSpPr>
            <a:spLocks xmlns:a="http://schemas.openxmlformats.org/drawingml/2006/main" noGrp="1"/>
          </p:cNvSpPr>
          <p:nvPr/>
        </p:nvSpPr>
        <p:spPr>
          <a:xfrm xmlns:a="http://schemas.openxmlformats.org/drawingml/2006/main">
            <a:off x="914400" y="5413248"/>
            <a:ext cx="7315200" cy="31089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9C8B7D"/>
                </a:solidFill>
                <a:latin typeface="Calibri"/>
                <a:ea typeface="Calibri"/>
                <a:cs typeface="Calibri"/>
              </a:rPr>
              <a:t>Niharika Karanam</a:t>
            </a:r>
            <a:endParaRPr sz="1300"/>
          </a:p>
        </p:txBody>
      </p:sp>
    </p:spTree>
    <p:extLst>
      <p:ext uri="{BB962C8B-B14F-4D97-AF65-F5344CB8AC3E}">
        <p14:creationId xmlns:p14="http://schemas.microsoft.com/office/powerpoint/2010/main" val="1706765434"/>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2026-09-04T16:44:54.0050000Z</dcterms:created>
  <dcterms:modified xsi:type="dcterms:W3CDTF">2026-09-04T16:44:54.0050000Z</dcterms:modified>
</coreProperties>
</file>